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Lst>
  <p:sldSz cy="13716000" cx="24377650"/>
  <p:notesSz cx="6858000" cy="9144000"/>
  <p:embeddedFontLst>
    <p:embeddedFont>
      <p:font typeface="Roboto Thin"/>
      <p:regular r:id="rId64"/>
      <p:bold r:id="rId65"/>
      <p:italic r:id="rId66"/>
      <p:boldItalic r:id="rId67"/>
    </p:embeddedFont>
    <p:embeddedFont>
      <p:font typeface="Roboto Medium"/>
      <p:regular r:id="rId68"/>
      <p:bold r:id="rId69"/>
      <p:italic r:id="rId70"/>
      <p:boldItalic r:id="rId71"/>
    </p:embeddedFont>
    <p:embeddedFont>
      <p:font typeface="Roboto"/>
      <p:regular r:id="rId72"/>
      <p:bold r:id="rId73"/>
      <p:italic r:id="rId74"/>
      <p:boldItalic r:id="rId75"/>
    </p:embeddedFont>
    <p:embeddedFont>
      <p:font typeface="Amatic SC"/>
      <p:regular r:id="rId76"/>
      <p:bold r:id="rId77"/>
    </p:embeddedFont>
    <p:embeddedFont>
      <p:font typeface="Inconsolata"/>
      <p:regular r:id="rId78"/>
      <p:bold r:id="rId79"/>
    </p:embeddedFont>
    <p:embeddedFont>
      <p:font typeface="Poppins"/>
      <p:regular r:id="rId80"/>
      <p:bold r:id="rId81"/>
      <p:italic r:id="rId82"/>
      <p:boldItalic r:id="rId83"/>
    </p:embeddedFont>
    <p:embeddedFont>
      <p:font typeface="Lato Light"/>
      <p:regular r:id="rId84"/>
      <p:bold r:id="rId85"/>
      <p:italic r:id="rId86"/>
      <p:boldItalic r:id="rId87"/>
    </p:embeddedFont>
    <p:embeddedFont>
      <p:font typeface="Poppins Medium"/>
      <p:regular r:id="rId88"/>
      <p:bold r:id="rId89"/>
      <p:italic r:id="rId90"/>
      <p:boldItalic r:id="rId91"/>
    </p:embeddedFont>
    <p:embeddedFont>
      <p:font typeface="Roboto Light"/>
      <p:regular r:id="rId92"/>
      <p:bold r:id="rId93"/>
      <p:italic r:id="rId94"/>
      <p:boldItalic r:id="rId95"/>
    </p:embeddedFont>
    <p:embeddedFont>
      <p:font typeface="Helvetica Neue"/>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6FB538-CB04-46A1-8E05-AA9A339C3F5A}">
  <a:tblStyle styleId="{5C6FB538-CB04-46A1-8E05-AA9A339C3F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RobotoLight-boldItalic.fntdata"/><Relationship Id="rId94" Type="http://schemas.openxmlformats.org/officeDocument/2006/relationships/font" Target="fonts/RobotoLight-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3.xml"/><Relationship Id="rId99" Type="http://schemas.openxmlformats.org/officeDocument/2006/relationships/font" Target="fonts/HelveticaNeue-boldItalic.fntdata"/><Relationship Id="rId10" Type="http://schemas.openxmlformats.org/officeDocument/2006/relationships/slide" Target="slides/slide2.xml"/><Relationship Id="rId98" Type="http://schemas.openxmlformats.org/officeDocument/2006/relationships/font" Target="fonts/HelveticaNeue-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PoppinsMedium-boldItalic.fntdata"/><Relationship Id="rId90" Type="http://schemas.openxmlformats.org/officeDocument/2006/relationships/font" Target="fonts/PoppinsMedium-italic.fntdata"/><Relationship Id="rId93" Type="http://schemas.openxmlformats.org/officeDocument/2006/relationships/font" Target="fonts/RobotoLight-bold.fntdata"/><Relationship Id="rId92" Type="http://schemas.openxmlformats.org/officeDocument/2006/relationships/font" Target="fonts/RobotoLight-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LatoLight-regular.fntdata"/><Relationship Id="rId83" Type="http://schemas.openxmlformats.org/officeDocument/2006/relationships/font" Target="fonts/Poppins-boldItalic.fntdata"/><Relationship Id="rId86" Type="http://schemas.openxmlformats.org/officeDocument/2006/relationships/font" Target="fonts/LatoLight-italic.fntdata"/><Relationship Id="rId85" Type="http://schemas.openxmlformats.org/officeDocument/2006/relationships/font" Target="fonts/LatoLight-bold.fntdata"/><Relationship Id="rId88" Type="http://schemas.openxmlformats.org/officeDocument/2006/relationships/font" Target="fonts/PoppinsMedium-regular.fntdata"/><Relationship Id="rId87" Type="http://schemas.openxmlformats.org/officeDocument/2006/relationships/font" Target="fonts/LatoLight-boldItalic.fntdata"/><Relationship Id="rId89" Type="http://schemas.openxmlformats.org/officeDocument/2006/relationships/font" Target="fonts/PoppinsMedium-bold.fntdata"/><Relationship Id="rId80" Type="http://schemas.openxmlformats.org/officeDocument/2006/relationships/font" Target="fonts/Poppins-regular.fntdata"/><Relationship Id="rId82" Type="http://schemas.openxmlformats.org/officeDocument/2006/relationships/font" Target="fonts/Poppins-italic.fntdata"/><Relationship Id="rId81"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bold.fntdata"/><Relationship Id="rId72" Type="http://schemas.openxmlformats.org/officeDocument/2006/relationships/font" Target="fonts/Roboto-regular.fntdata"/><Relationship Id="rId75" Type="http://schemas.openxmlformats.org/officeDocument/2006/relationships/font" Target="fonts/Roboto-boldItalic.fntdata"/><Relationship Id="rId74" Type="http://schemas.openxmlformats.org/officeDocument/2006/relationships/font" Target="fonts/Roboto-italic.fntdata"/><Relationship Id="rId77" Type="http://schemas.openxmlformats.org/officeDocument/2006/relationships/font" Target="fonts/AmaticSC-bold.fntdata"/><Relationship Id="rId76" Type="http://schemas.openxmlformats.org/officeDocument/2006/relationships/font" Target="fonts/AmaticSC-regular.fntdata"/><Relationship Id="rId79" Type="http://schemas.openxmlformats.org/officeDocument/2006/relationships/font" Target="fonts/Inconsolata-bold.fntdata"/><Relationship Id="rId78" Type="http://schemas.openxmlformats.org/officeDocument/2006/relationships/font" Target="fonts/Inconsolata-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font" Target="fonts/RobotoThin-regular.fntdata"/><Relationship Id="rId63" Type="http://schemas.openxmlformats.org/officeDocument/2006/relationships/slide" Target="slides/slide55.xml"/><Relationship Id="rId66" Type="http://schemas.openxmlformats.org/officeDocument/2006/relationships/font" Target="fonts/RobotoThin-italic.fntdata"/><Relationship Id="rId65" Type="http://schemas.openxmlformats.org/officeDocument/2006/relationships/font" Target="fonts/RobotoThin-bold.fntdata"/><Relationship Id="rId68" Type="http://schemas.openxmlformats.org/officeDocument/2006/relationships/font" Target="fonts/RobotoMedium-regular.fntdata"/><Relationship Id="rId67" Type="http://schemas.openxmlformats.org/officeDocument/2006/relationships/font" Target="fonts/RobotoThin-boldItalic.fntdata"/><Relationship Id="rId60" Type="http://schemas.openxmlformats.org/officeDocument/2006/relationships/slide" Target="slides/slide52.xml"/><Relationship Id="rId69" Type="http://schemas.openxmlformats.org/officeDocument/2006/relationships/font" Target="fonts/RobotoMedium-bold.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5e3eb662a9_1_1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5e3eb662a9_1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605495713a_1_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605495713a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5e3eb662a9_1_2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5e3eb662a9_1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6054113830_0_1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605411383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0" name="Google Shape;1420;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0" name="Google Shape;145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602b915d5c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602b915d5c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0" name="Google Shape;1460;g2602b915d5c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602b915d5c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602b915d5c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g2602b915d5c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7" name="Google Shape;1507;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4" name="Google Shape;1524;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602b915d5c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2602b915d5c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2" name="Google Shape;1532;g2602b915d5c_0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6" name="Google Shape;1556;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96ebf0142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96ebf01421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8" name="Google Shape;1568;g296ebf01421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5e3eb662a9_1_4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5e3eb662a9_1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5" name="Google Shape;1595;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96ebf01421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96ebf01421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4" name="Google Shape;1604;g296ebf01421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296ebf01421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296ebf01421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2" name="Google Shape;1612;g296ebf01421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603b2df95f_1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603b2df95f_1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60540f2f05_0_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60540f2f05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60540f2f05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60540f2f05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60540f2f05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260540f2f05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60540f2f05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60540f2f0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260540f2f05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260540f2f05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2" name="Google Shape;1692;g260540f2f05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96ebf01421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96ebf01421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g296ebf01421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96ebf01421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96ebf01421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g296ebf01421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96ebf01421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296ebf01421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5" name="Google Shape;1725;g296ebf01421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2605411383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2605411383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3" name="Google Shape;1733;g2605411383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2602b915f30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2602b915f30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4" name="Google Shape;1764;g2602b915f30_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605495713a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605495713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4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7.png"/><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4.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3.png"/><Relationship Id="rId4"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1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7.xml"/><Relationship Id="rId3" Type="http://schemas.openxmlformats.org/officeDocument/2006/relationships/image" Target="../media/image1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vsi-corporation.azurewebsites.n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1.png"/><Relationship Id="rId4" Type="http://schemas.openxmlformats.org/officeDocument/2006/relationships/image" Target="../media/image126.png"/><Relationship Id="rId5" Type="http://schemas.openxmlformats.org/officeDocument/2006/relationships/image" Target="../media/image1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4.png"/><Relationship Id="rId4" Type="http://schemas.openxmlformats.org/officeDocument/2006/relationships/image" Target="../media/image1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30.png"/><Relationship Id="rId4" Type="http://schemas.openxmlformats.org/officeDocument/2006/relationships/image" Target="../media/image1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6.xml"/><Relationship Id="rId3" Type="http://schemas.openxmlformats.org/officeDocument/2006/relationships/image" Target="../media/image1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vsi-corporation.azurewebsites.ne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vsi-corporation.azurewebsites.n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32.png"/><Relationship Id="rId4" Type="http://schemas.openxmlformats.org/officeDocument/2006/relationships/image" Target="../media/image1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38.png"/><Relationship Id="rId4" Type="http://schemas.openxmlformats.org/officeDocument/2006/relationships/image" Target="../media/image1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hyperlink" Target="https://vsi-corporation.azurewebsites.ne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3.xml"/><Relationship Id="rId3" Type="http://schemas.openxmlformats.org/officeDocument/2006/relationships/image" Target="../media/image1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5" y="5060873"/>
            <a:ext cx="22914900" cy="59232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sz="7200">
                <a:latin typeface="Arial"/>
                <a:ea typeface="Arial"/>
                <a:cs typeface="Arial"/>
                <a:sym typeface="Arial"/>
              </a:rPr>
              <a:t>Defensive Security Project</a:t>
            </a:r>
            <a:endParaRPr sz="7200">
              <a:latin typeface="Arial"/>
              <a:ea typeface="Arial"/>
              <a:cs typeface="Arial"/>
              <a:sym typeface="Arial"/>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Security Essentials</a:t>
            </a:r>
            <a:endParaRPr/>
          </a:p>
        </p:txBody>
      </p:sp>
      <p:sp>
        <p:nvSpPr>
          <p:cNvPr id="1389" name="Google Shape;1389;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90" name="Google Shape;1390;p92"/>
          <p:cNvPicPr preferRelativeResize="0"/>
          <p:nvPr/>
        </p:nvPicPr>
        <p:blipFill>
          <a:blip r:embed="rId3">
            <a:alphaModFix/>
          </a:blip>
          <a:stretch>
            <a:fillRect/>
          </a:stretch>
        </p:blipFill>
        <p:spPr>
          <a:xfrm>
            <a:off x="6756325" y="5694275"/>
            <a:ext cx="10529900" cy="5332750"/>
          </a:xfrm>
          <a:prstGeom prst="rect">
            <a:avLst/>
          </a:prstGeom>
          <a:noFill/>
          <a:ln>
            <a:noFill/>
          </a:ln>
        </p:spPr>
      </p:pic>
      <p:sp>
        <p:nvSpPr>
          <p:cNvPr id="1391" name="Google Shape;1391;p92"/>
          <p:cNvSpPr txBox="1"/>
          <p:nvPr/>
        </p:nvSpPr>
        <p:spPr>
          <a:xfrm>
            <a:off x="836075" y="2169250"/>
            <a:ext cx="22664100" cy="9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t>In this case we chose the Application Security content library to explore solutions for.</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Security Essentials</a:t>
            </a:r>
            <a:endParaRPr/>
          </a:p>
        </p:txBody>
      </p:sp>
      <p:sp>
        <p:nvSpPr>
          <p:cNvPr id="1397" name="Google Shape;1397;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98" name="Google Shape;1398;p93"/>
          <p:cNvPicPr preferRelativeResize="0"/>
          <p:nvPr/>
        </p:nvPicPr>
        <p:blipFill>
          <a:blip r:embed="rId3">
            <a:alphaModFix/>
          </a:blip>
          <a:stretch>
            <a:fillRect/>
          </a:stretch>
        </p:blipFill>
        <p:spPr>
          <a:xfrm>
            <a:off x="4185500" y="5467525"/>
            <a:ext cx="14875449" cy="7654550"/>
          </a:xfrm>
          <a:prstGeom prst="rect">
            <a:avLst/>
          </a:prstGeom>
          <a:noFill/>
          <a:ln>
            <a:noFill/>
          </a:ln>
        </p:spPr>
      </p:pic>
      <p:sp>
        <p:nvSpPr>
          <p:cNvPr id="1399" name="Google Shape;1399;p93"/>
          <p:cNvSpPr txBox="1"/>
          <p:nvPr/>
        </p:nvSpPr>
        <p:spPr>
          <a:xfrm>
            <a:off x="836075" y="2169250"/>
            <a:ext cx="22664100" cy="9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t>In the Application Security content library there are hundreds of solutions to search for.</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Security Essentials</a:t>
            </a:r>
            <a:endParaRPr/>
          </a:p>
        </p:txBody>
      </p:sp>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06" name="Google Shape;1406;p94"/>
          <p:cNvPicPr preferRelativeResize="0"/>
          <p:nvPr/>
        </p:nvPicPr>
        <p:blipFill>
          <a:blip r:embed="rId3">
            <a:alphaModFix/>
          </a:blip>
          <a:stretch>
            <a:fillRect/>
          </a:stretch>
        </p:blipFill>
        <p:spPr>
          <a:xfrm>
            <a:off x="2504150" y="5268950"/>
            <a:ext cx="19449449" cy="7730576"/>
          </a:xfrm>
          <a:prstGeom prst="rect">
            <a:avLst/>
          </a:prstGeom>
          <a:noFill/>
          <a:ln>
            <a:noFill/>
          </a:ln>
        </p:spPr>
      </p:pic>
      <p:pic>
        <p:nvPicPr>
          <p:cNvPr id="1407" name="Google Shape;1407;p94"/>
          <p:cNvPicPr preferRelativeResize="0"/>
          <p:nvPr/>
        </p:nvPicPr>
        <p:blipFill>
          <a:blip r:embed="rId4">
            <a:alphaModFix/>
          </a:blip>
          <a:stretch>
            <a:fillRect/>
          </a:stretch>
        </p:blipFill>
        <p:spPr>
          <a:xfrm>
            <a:off x="3797300" y="4697450"/>
            <a:ext cx="16783050" cy="723900"/>
          </a:xfrm>
          <a:prstGeom prst="rect">
            <a:avLst/>
          </a:prstGeom>
          <a:noFill/>
          <a:ln>
            <a:noFill/>
          </a:ln>
        </p:spPr>
      </p:pic>
      <p:sp>
        <p:nvSpPr>
          <p:cNvPr id="1408" name="Google Shape;1408;p94"/>
          <p:cNvSpPr txBox="1"/>
          <p:nvPr/>
        </p:nvSpPr>
        <p:spPr>
          <a:xfrm>
            <a:off x="836075" y="2169250"/>
            <a:ext cx="22664100" cy="19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t>For our purposes we chose the New Interactive Logon from a Service Account. On the content card there is a lot of valuable information that explains what security risks this particular solution solves. There are also details about the MITRE ATT&amp;CK strategy and Kill Chain Phase the solution aligns with. This information acts as an educational tool for less experienced cyber security professionals.</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Security Essentials</a:t>
            </a:r>
            <a:endParaRPr/>
          </a:p>
        </p:txBody>
      </p:sp>
      <p:sp>
        <p:nvSpPr>
          <p:cNvPr id="1414" name="Google Shape;1414;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15" name="Google Shape;1415;p95"/>
          <p:cNvPicPr preferRelativeResize="0"/>
          <p:nvPr/>
        </p:nvPicPr>
        <p:blipFill>
          <a:blip r:embed="rId3">
            <a:alphaModFix/>
          </a:blip>
          <a:stretch>
            <a:fillRect/>
          </a:stretch>
        </p:blipFill>
        <p:spPr>
          <a:xfrm>
            <a:off x="762000" y="4730550"/>
            <a:ext cx="22884299" cy="4145250"/>
          </a:xfrm>
          <a:prstGeom prst="rect">
            <a:avLst/>
          </a:prstGeom>
          <a:noFill/>
          <a:ln>
            <a:noFill/>
          </a:ln>
        </p:spPr>
      </p:pic>
      <p:sp>
        <p:nvSpPr>
          <p:cNvPr id="1416" name="Google Shape;1416;p95"/>
          <p:cNvSpPr txBox="1"/>
          <p:nvPr/>
        </p:nvSpPr>
        <p:spPr>
          <a:xfrm>
            <a:off x="762000" y="2133600"/>
            <a:ext cx="22884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solidFill>
                  <a:schemeClr val="dk1"/>
                </a:solidFill>
              </a:rPr>
              <a:t>The content card</a:t>
            </a:r>
            <a:r>
              <a:rPr lang="en-US" sz="3000">
                <a:solidFill>
                  <a:schemeClr val="dk1"/>
                </a:solidFill>
              </a:rPr>
              <a:t> includes the command syntax to run the solution which helps to make the implementation process more efficient.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25" name="Google Shape;1425;p96"/>
          <p:cNvSpPr txBox="1"/>
          <p:nvPr>
            <p:ph idx="3" type="subTitle"/>
          </p:nvPr>
        </p:nvSpPr>
        <p:spPr>
          <a:xfrm>
            <a:off x="-32791" y="569545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sz="3000">
                <a:latin typeface="Arial"/>
                <a:ea typeface="Arial"/>
                <a:cs typeface="Arial"/>
                <a:sym typeface="Arial"/>
              </a:rPr>
              <a:t>The Windows server runs the backend systems for VSI.</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The logs from the Windows server represent baseline of normal activity that include data about account creations and </a:t>
            </a:r>
            <a:r>
              <a:rPr lang="en-US" sz="3000">
                <a:latin typeface="Arial"/>
                <a:ea typeface="Arial"/>
                <a:cs typeface="Arial"/>
                <a:sym typeface="Arial"/>
              </a:rPr>
              <a:t>deletions</a:t>
            </a:r>
            <a:r>
              <a:rPr lang="en-US" sz="3000">
                <a:latin typeface="Arial"/>
                <a:ea typeface="Arial"/>
                <a:cs typeface="Arial"/>
                <a:sym typeface="Arial"/>
              </a:rPr>
              <a:t>, successful and failed user login attempts as well as other </a:t>
            </a:r>
            <a:r>
              <a:rPr lang="en-US" sz="3000">
                <a:latin typeface="Arial"/>
                <a:ea typeface="Arial"/>
                <a:cs typeface="Arial"/>
                <a:sym typeface="Arial"/>
              </a:rPr>
              <a:t>hardware</a:t>
            </a:r>
            <a:r>
              <a:rPr lang="en-US" sz="3000">
                <a:latin typeface="Arial"/>
                <a:ea typeface="Arial"/>
                <a:cs typeface="Arial"/>
                <a:sym typeface="Arial"/>
              </a:rPr>
              <a:t> and software events that occur on a Windows server.</a:t>
            </a:r>
            <a:endParaRPr sz="3000">
              <a:latin typeface="Arial"/>
              <a:ea typeface="Arial"/>
              <a:cs typeface="Arial"/>
              <a:sym typeface="Arial"/>
            </a:endParaRPr>
          </a:p>
        </p:txBody>
      </p:sp>
      <p:sp>
        <p:nvSpPr>
          <p:cNvPr id="1426" name="Google Shape;1426;p96"/>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427" name="Google Shape;1427;p96"/>
          <p:cNvSpPr txBox="1"/>
          <p:nvPr>
            <p:ph idx="5" type="subTitle"/>
          </p:nvPr>
        </p:nvSpPr>
        <p:spPr>
          <a:xfrm>
            <a:off x="12479300" y="5698450"/>
            <a:ext cx="112875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The Apache web server hosts the web applications for VSI.</a:t>
            </a:r>
            <a:endParaRPr sz="30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30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The logs from the Apache web server represent a baseline of normal activity that include data about HTTP methods, status codes and source web </a:t>
            </a:r>
            <a:r>
              <a:rPr lang="en-US" sz="3000">
                <a:solidFill>
                  <a:schemeClr val="dk1"/>
                </a:solidFill>
                <a:latin typeface="Arial"/>
                <a:ea typeface="Arial"/>
                <a:cs typeface="Arial"/>
                <a:sym typeface="Arial"/>
              </a:rPr>
              <a:t>traffic as well as other web operation events that occur on an Apache web server.</a:t>
            </a:r>
            <a:endParaRPr sz="3000">
              <a:latin typeface="Arial"/>
              <a:ea typeface="Arial"/>
              <a:cs typeface="Arial"/>
              <a:sym typeface="Arial"/>
            </a:endParaRPr>
          </a:p>
        </p:txBody>
      </p:sp>
      <p:sp>
        <p:nvSpPr>
          <p:cNvPr id="1428" name="Google Shape;1428;p96"/>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429" name="Google Shape;1429;p96"/>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430" name="Google Shape;1430;p96"/>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pic>
        <p:nvPicPr>
          <p:cNvPr id="1435" name="Google Shape;1435;p9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36" name="Google Shape;1436;p9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37" name="Google Shape;1437;p9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38" name="Google Shape;1438;p9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44" name="Google Shape;1444;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5" name="Google Shape;1445;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3000">
                <a:latin typeface="Arial"/>
                <a:ea typeface="Arial"/>
                <a:cs typeface="Arial"/>
                <a:sym typeface="Arial"/>
              </a:rPr>
              <a:t>Our SOC team designed the following reports:</a:t>
            </a:r>
            <a:endParaRPr sz="3000">
              <a:latin typeface="Arial"/>
              <a:ea typeface="Arial"/>
              <a:cs typeface="Arial"/>
              <a:sym typeface="Arial"/>
            </a:endParaRPr>
          </a:p>
          <a:p>
            <a:pPr indent="0" lvl="0" marL="0" rtl="0" algn="l">
              <a:spcBef>
                <a:spcPts val="1200"/>
              </a:spcBef>
              <a:spcAft>
                <a:spcPts val="0"/>
              </a:spcAft>
              <a:buNone/>
            </a:pPr>
            <a:r>
              <a:t/>
            </a:r>
            <a:endParaRPr sz="3000">
              <a:latin typeface="Arial"/>
              <a:ea typeface="Arial"/>
              <a:cs typeface="Arial"/>
              <a:sym typeface="Arial"/>
            </a:endParaRPr>
          </a:p>
          <a:p>
            <a:pPr indent="0" lvl="0" marL="0" rtl="0" algn="l">
              <a:spcBef>
                <a:spcPts val="1200"/>
              </a:spcBef>
              <a:spcAft>
                <a:spcPts val="1200"/>
              </a:spcAft>
              <a:buNone/>
            </a:pPr>
            <a:r>
              <a:t/>
            </a:r>
            <a:endParaRPr sz="3000">
              <a:solidFill>
                <a:schemeClr val="dk1"/>
              </a:solidFill>
              <a:latin typeface="Arial"/>
              <a:ea typeface="Arial"/>
              <a:cs typeface="Arial"/>
              <a:sym typeface="Arial"/>
            </a:endParaRPr>
          </a:p>
        </p:txBody>
      </p:sp>
      <p:graphicFrame>
        <p:nvGraphicFramePr>
          <p:cNvPr id="1446" name="Google Shape;1446;p98"/>
          <p:cNvGraphicFramePr/>
          <p:nvPr/>
        </p:nvGraphicFramePr>
        <p:xfrm>
          <a:off x="1191013" y="4411325"/>
          <a:ext cx="3000000" cy="3000000"/>
        </p:xfrm>
        <a:graphic>
          <a:graphicData uri="http://schemas.openxmlformats.org/drawingml/2006/table">
            <a:tbl>
              <a:tblPr>
                <a:noFill/>
                <a:tableStyleId>{5C6FB538-CB04-46A1-8E05-AA9A339C3F5A}</a:tableStyleId>
              </a:tblPr>
              <a:tblGrid>
                <a:gridCol w="10878550"/>
                <a:gridCol w="10878550"/>
              </a:tblGrid>
              <a:tr h="381000">
                <a:tc>
                  <a:txBody>
                    <a:bodyPr/>
                    <a:lstStyle/>
                    <a:p>
                      <a:pPr indent="0" lvl="0" marL="0" rtl="0" algn="ctr">
                        <a:spcBef>
                          <a:spcPts val="0"/>
                        </a:spcBef>
                        <a:spcAft>
                          <a:spcPts val="0"/>
                        </a:spcAft>
                        <a:buNone/>
                      </a:pPr>
                      <a:r>
                        <a:rPr b="1" lang="en-US" sz="3000"/>
                        <a:t>Report Name</a:t>
                      </a:r>
                      <a:endParaRPr b="1" sz="3000"/>
                    </a:p>
                  </a:txBody>
                  <a:tcPr marT="91425" marB="91425" marR="91425" marL="91425"/>
                </a:tc>
                <a:tc>
                  <a:txBody>
                    <a:bodyPr/>
                    <a:lstStyle/>
                    <a:p>
                      <a:pPr indent="0" lvl="0" marL="0" rtl="0" algn="ctr">
                        <a:spcBef>
                          <a:spcPts val="0"/>
                        </a:spcBef>
                        <a:spcAft>
                          <a:spcPts val="0"/>
                        </a:spcAft>
                        <a:buNone/>
                      </a:pPr>
                      <a:r>
                        <a:rPr b="1" lang="en-US" sz="3000"/>
                        <a:t>Report </a:t>
                      </a:r>
                      <a:r>
                        <a:rPr b="1" lang="en-US" sz="3000"/>
                        <a:t>Description</a:t>
                      </a:r>
                      <a:endParaRPr b="1" sz="3000"/>
                    </a:p>
                  </a:txBody>
                  <a:tcPr marT="91425" marB="91425" marR="91425" marL="91425"/>
                </a:tc>
              </a:tr>
              <a:tr h="853400">
                <a:tc>
                  <a:txBody>
                    <a:bodyPr/>
                    <a:lstStyle/>
                    <a:p>
                      <a:pPr indent="0" lvl="0" marL="0" rtl="0" algn="ctr">
                        <a:spcBef>
                          <a:spcPts val="0"/>
                        </a:spcBef>
                        <a:spcAft>
                          <a:spcPts val="0"/>
                        </a:spcAft>
                        <a:buNone/>
                      </a:pPr>
                      <a:r>
                        <a:rPr lang="en-US" sz="3000"/>
                        <a:t>ID Number associated with Signatures</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This report shows signatures and the corresponding signature ID.</a:t>
                      </a:r>
                      <a:endParaRPr sz="3000"/>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3000"/>
                        <a:t>Severity Levels</a:t>
                      </a:r>
                      <a:endParaRPr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This report quickly identifies the severity of an event and the number of those events.</a:t>
                      </a:r>
                      <a:endParaRPr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3000"/>
                        <a:t>Success and Failure of Windows Activities</a:t>
                      </a:r>
                      <a:endParaRPr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This report identifies the ratio of successful and failed activities on the windows server.</a:t>
                      </a:r>
                      <a:endParaRPr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 - Signatures and ID’s</a:t>
            </a:r>
            <a:endParaRPr/>
          </a:p>
        </p:txBody>
      </p:sp>
      <p:sp>
        <p:nvSpPr>
          <p:cNvPr id="1453" name="Google Shape;1453;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4" name="Google Shape;1454;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rPr b="1" lang="en-US" sz="2100"/>
              <a:t>Table </a:t>
            </a:r>
            <a:r>
              <a:rPr b="1" lang="en-US" sz="2100"/>
              <a:t>showing Signature ID’s and their associated Signature</a:t>
            </a:r>
            <a:endParaRPr b="1" sz="2100"/>
          </a:p>
        </p:txBody>
      </p:sp>
      <p:sp>
        <p:nvSpPr>
          <p:cNvPr id="1455" name="Google Shape;1455;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56" name="Google Shape;1456;p99"/>
          <p:cNvPicPr preferRelativeResize="0"/>
          <p:nvPr/>
        </p:nvPicPr>
        <p:blipFill rotWithShape="1">
          <a:blip r:embed="rId3">
            <a:alphaModFix/>
          </a:blip>
          <a:srcRect b="12326" l="0" r="0" t="12326"/>
          <a:stretch/>
        </p:blipFill>
        <p:spPr>
          <a:xfrm>
            <a:off x="583400" y="1952000"/>
            <a:ext cx="22872825" cy="10106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 - Severity Levels</a:t>
            </a:r>
            <a:endParaRPr/>
          </a:p>
        </p:txBody>
      </p:sp>
      <p:sp>
        <p:nvSpPr>
          <p:cNvPr id="1463" name="Google Shape;1463;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4" name="Google Shape;1464;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rPr b="1" lang="en-US" sz="2200"/>
              <a:t>The S</a:t>
            </a:r>
            <a:r>
              <a:rPr b="1" lang="en-US" sz="2200"/>
              <a:t>everity levels, and the count and percentage</a:t>
            </a:r>
            <a:endParaRPr b="1" sz="2200"/>
          </a:p>
        </p:txBody>
      </p:sp>
      <p:sp>
        <p:nvSpPr>
          <p:cNvPr id="1465" name="Google Shape;1465;p10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66" name="Google Shape;1466;p100"/>
          <p:cNvPicPr preferRelativeResize="0"/>
          <p:nvPr/>
        </p:nvPicPr>
        <p:blipFill>
          <a:blip r:embed="rId3">
            <a:alphaModFix/>
          </a:blip>
          <a:stretch>
            <a:fillRect/>
          </a:stretch>
        </p:blipFill>
        <p:spPr>
          <a:xfrm>
            <a:off x="560425" y="1977825"/>
            <a:ext cx="23244518" cy="106121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 - Success / Failure of Windows Activities</a:t>
            </a:r>
            <a:endParaRPr/>
          </a:p>
        </p:txBody>
      </p:sp>
      <p:sp>
        <p:nvSpPr>
          <p:cNvPr id="1473" name="Google Shape;1473;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4" name="Google Shape;1474;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lnSpc>
                <a:spcPct val="115000"/>
              </a:lnSpc>
              <a:spcBef>
                <a:spcPts val="0"/>
              </a:spcBef>
              <a:spcAft>
                <a:spcPts val="800"/>
              </a:spcAft>
              <a:buNone/>
            </a:pPr>
            <a:r>
              <a:rPr b="1" lang="en-US" sz="2200">
                <a:solidFill>
                  <a:srgbClr val="24292F"/>
                </a:solidFill>
              </a:rPr>
              <a:t>Comparison</a:t>
            </a:r>
            <a:r>
              <a:rPr b="1" lang="en-US" sz="2200">
                <a:solidFill>
                  <a:srgbClr val="24292F"/>
                </a:solidFill>
              </a:rPr>
              <a:t> between the success and failure of Windows activities.</a:t>
            </a:r>
            <a:endParaRPr b="1" sz="3200"/>
          </a:p>
        </p:txBody>
      </p:sp>
      <p:sp>
        <p:nvSpPr>
          <p:cNvPr id="1475" name="Google Shape;1475;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76" name="Google Shape;1476;p101"/>
          <p:cNvPicPr preferRelativeResize="0"/>
          <p:nvPr/>
        </p:nvPicPr>
        <p:blipFill rotWithShape="1">
          <a:blip r:embed="rId3">
            <a:alphaModFix/>
          </a:blip>
          <a:srcRect b="0" l="0" r="0" t="9502"/>
          <a:stretch/>
        </p:blipFill>
        <p:spPr>
          <a:xfrm>
            <a:off x="642000" y="1601425"/>
            <a:ext cx="23735649" cy="112328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800">
                <a:latin typeface="Arial"/>
                <a:ea typeface="Arial"/>
                <a:cs typeface="Arial"/>
                <a:sym typeface="Arial"/>
              </a:rPr>
              <a:t>Monitoring Environment</a:t>
            </a:r>
            <a:endParaRPr b="1" sz="4800">
              <a:latin typeface="Arial"/>
              <a:ea typeface="Arial"/>
              <a:cs typeface="Arial"/>
              <a:sym typeface="Arial"/>
            </a:endParaRPr>
          </a:p>
          <a:p>
            <a:pPr indent="0" lvl="0" marL="0" rtl="0" algn="l">
              <a:spcBef>
                <a:spcPts val="0"/>
              </a:spcBef>
              <a:spcAft>
                <a:spcPts val="0"/>
              </a:spcAft>
              <a:buNone/>
            </a:pPr>
            <a:r>
              <a:t/>
            </a:r>
            <a:endParaRPr b="1" sz="48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a:latin typeface="Arial"/>
                <a:ea typeface="Arial"/>
                <a:cs typeface="Arial"/>
                <a:sym typeface="Arial"/>
              </a:rPr>
              <a:t>tools</a:t>
            </a:r>
            <a:endParaRPr b="1" sz="30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a:latin typeface="Arial"/>
                <a:ea typeface="Arial"/>
                <a:cs typeface="Arial"/>
                <a:sym typeface="Arial"/>
              </a:rPr>
              <a:t>methods</a:t>
            </a:r>
            <a:endParaRPr b="1" sz="30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a:latin typeface="Arial"/>
                <a:ea typeface="Arial"/>
                <a:cs typeface="Arial"/>
                <a:sym typeface="Arial"/>
              </a:rPr>
              <a:t>settings</a:t>
            </a:r>
            <a:endParaRPr b="1" sz="3000">
              <a:latin typeface="Arial"/>
              <a:ea typeface="Arial"/>
              <a:cs typeface="Arial"/>
              <a:sym typeface="Arial"/>
            </a:endParaRPr>
          </a:p>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t/>
            </a:r>
            <a:endParaRPr b="1" sz="3000">
              <a:latin typeface="Arial"/>
              <a:ea typeface="Arial"/>
              <a:cs typeface="Arial"/>
              <a:sym typeface="Arial"/>
            </a:endParaRPr>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800">
                <a:latin typeface="Arial"/>
                <a:ea typeface="Arial"/>
                <a:cs typeface="Arial"/>
                <a:sym typeface="Arial"/>
              </a:rPr>
              <a:t>Attack Analysis</a:t>
            </a:r>
            <a:endParaRPr b="1" sz="4800">
              <a:latin typeface="Arial"/>
              <a:ea typeface="Arial"/>
              <a:cs typeface="Arial"/>
              <a:sym typeface="Arial"/>
            </a:endParaRPr>
          </a:p>
          <a:p>
            <a:pPr indent="0" lvl="0" marL="0" rtl="0" algn="l">
              <a:spcBef>
                <a:spcPts val="0"/>
              </a:spcBef>
              <a:spcAft>
                <a:spcPts val="0"/>
              </a:spcAft>
              <a:buNone/>
            </a:pPr>
            <a:r>
              <a:t/>
            </a:r>
            <a:endParaRPr b="1" sz="48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a:latin typeface="Arial"/>
                <a:ea typeface="Arial"/>
                <a:cs typeface="Arial"/>
                <a:sym typeface="Arial"/>
              </a:rPr>
              <a:t>observations</a:t>
            </a:r>
            <a:endParaRPr b="1" sz="30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a:latin typeface="Arial"/>
                <a:ea typeface="Arial"/>
                <a:cs typeface="Arial"/>
                <a:sym typeface="Arial"/>
              </a:rPr>
              <a:t>changes</a:t>
            </a:r>
            <a:endParaRPr b="1" sz="30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a:latin typeface="Arial"/>
                <a:ea typeface="Arial"/>
                <a:cs typeface="Arial"/>
                <a:sym typeface="Arial"/>
              </a:rPr>
              <a:t>results</a:t>
            </a:r>
            <a:endParaRPr b="1" sz="3000">
              <a:latin typeface="Arial"/>
              <a:ea typeface="Arial"/>
              <a:cs typeface="Arial"/>
              <a:sym typeface="Arial"/>
            </a:endParaRPr>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800">
                <a:latin typeface="Arial"/>
                <a:ea typeface="Arial"/>
                <a:cs typeface="Arial"/>
                <a:sym typeface="Arial"/>
              </a:rPr>
              <a:t>Project Summary &amp; Future Mitigations</a:t>
            </a:r>
            <a:endParaRPr b="1" sz="4800">
              <a:latin typeface="Arial"/>
              <a:ea typeface="Arial"/>
              <a:cs typeface="Arial"/>
              <a:sym typeface="Arial"/>
            </a:endParaRPr>
          </a:p>
          <a:p>
            <a:pPr indent="0" lvl="0" marL="0" rtl="0" algn="l">
              <a:spcBef>
                <a:spcPts val="0"/>
              </a:spcBef>
              <a:spcAft>
                <a:spcPts val="0"/>
              </a:spcAft>
              <a:buNone/>
            </a:pPr>
            <a:r>
              <a:t/>
            </a:r>
            <a:endParaRPr b="1" sz="48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a:latin typeface="Arial"/>
                <a:ea typeface="Arial"/>
                <a:cs typeface="Arial"/>
                <a:sym typeface="Arial"/>
              </a:rPr>
              <a:t>assessment</a:t>
            </a:r>
            <a:endParaRPr b="1" sz="30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a:latin typeface="Arial"/>
                <a:ea typeface="Arial"/>
                <a:cs typeface="Arial"/>
                <a:sym typeface="Arial"/>
              </a:rPr>
              <a:t>improvements</a:t>
            </a:r>
            <a:endParaRPr b="1" sz="30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82" name="Google Shape;1482;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3" name="Google Shape;1483;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3000">
                <a:latin typeface="Arial"/>
                <a:ea typeface="Arial"/>
                <a:cs typeface="Arial"/>
                <a:sym typeface="Arial"/>
              </a:rPr>
              <a:t>Our SOC team d</a:t>
            </a:r>
            <a:r>
              <a:rPr lang="en-US" sz="3000">
                <a:latin typeface="Arial"/>
                <a:ea typeface="Arial"/>
                <a:cs typeface="Arial"/>
                <a:sym typeface="Arial"/>
              </a:rPr>
              <a:t>esigned the following alert:</a:t>
            </a:r>
            <a:endParaRPr sz="3000">
              <a:latin typeface="Arial"/>
              <a:ea typeface="Arial"/>
              <a:cs typeface="Arial"/>
              <a:sym typeface="Arial"/>
            </a:endParaRPr>
          </a:p>
          <a:p>
            <a:pPr indent="0" lvl="0" marL="0" rtl="0" algn="l">
              <a:spcBef>
                <a:spcPts val="1200"/>
              </a:spcBef>
              <a:spcAft>
                <a:spcPts val="0"/>
              </a:spcAft>
              <a:buNone/>
            </a:pPr>
            <a:r>
              <a:t/>
            </a:r>
            <a:endParaRPr sz="3000">
              <a:latin typeface="Arial"/>
              <a:ea typeface="Arial"/>
              <a:cs typeface="Arial"/>
              <a:sym typeface="Arial"/>
            </a:endParaRPr>
          </a:p>
          <a:p>
            <a:pPr indent="0" lvl="0" marL="0" rtl="0" algn="l">
              <a:spcBef>
                <a:spcPts val="1200"/>
              </a:spcBef>
              <a:spcAft>
                <a:spcPts val="1200"/>
              </a:spcAft>
              <a:buNone/>
            </a:pPr>
            <a:r>
              <a:t/>
            </a:r>
            <a:endParaRPr sz="3000">
              <a:solidFill>
                <a:schemeClr val="dk1"/>
              </a:solidFill>
              <a:latin typeface="Arial"/>
              <a:ea typeface="Arial"/>
              <a:cs typeface="Arial"/>
              <a:sym typeface="Arial"/>
            </a:endParaRPr>
          </a:p>
        </p:txBody>
      </p:sp>
      <p:graphicFrame>
        <p:nvGraphicFramePr>
          <p:cNvPr id="1484" name="Google Shape;1484;p102"/>
          <p:cNvGraphicFramePr/>
          <p:nvPr/>
        </p:nvGraphicFramePr>
        <p:xfrm>
          <a:off x="1296213" y="3863700"/>
          <a:ext cx="3000000" cy="3000000"/>
        </p:xfrm>
        <a:graphic>
          <a:graphicData uri="http://schemas.openxmlformats.org/drawingml/2006/table">
            <a:tbl>
              <a:tblPr>
                <a:noFill/>
                <a:tableStyleId>{5C6FB538-CB04-46A1-8E05-AA9A339C3F5A}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3000"/>
                        <a:t>Alert Name</a:t>
                      </a:r>
                      <a:endParaRPr b="1" sz="3000"/>
                    </a:p>
                  </a:txBody>
                  <a:tcPr marT="91425" marB="91425" marR="91425" marL="91425"/>
                </a:tc>
                <a:tc>
                  <a:txBody>
                    <a:bodyPr/>
                    <a:lstStyle/>
                    <a:p>
                      <a:pPr indent="0" lvl="0" marL="0" rtl="0" algn="ctr">
                        <a:spcBef>
                          <a:spcPts val="0"/>
                        </a:spcBef>
                        <a:spcAft>
                          <a:spcPts val="0"/>
                        </a:spcAft>
                        <a:buNone/>
                      </a:pPr>
                      <a:r>
                        <a:rPr b="1" lang="en-US" sz="3000"/>
                        <a:t>Alert </a:t>
                      </a:r>
                      <a:r>
                        <a:rPr b="1" lang="en-US" sz="3000"/>
                        <a:t>Description</a:t>
                      </a:r>
                      <a:endParaRPr b="1" sz="3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3000"/>
                        <a:t>Alert Baseline</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t>Alert Threshold</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3000"/>
                        <a:t>Failed Windows Login Attempts</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This </a:t>
                      </a:r>
                      <a:r>
                        <a:rPr lang="en-US" sz="3000"/>
                        <a:t>alert is triggered when an abnormal number of login attempts have been made on the windows server over an hour.</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5</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10</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85" name="Google Shape;1485;p102"/>
          <p:cNvSpPr txBox="1"/>
          <p:nvPr/>
        </p:nvSpPr>
        <p:spPr>
          <a:xfrm>
            <a:off x="3863300" y="9160375"/>
            <a:ext cx="16564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JUSTIFICATION: </a:t>
            </a:r>
            <a:r>
              <a:rPr lang="en-US" sz="3000"/>
              <a:t>5 </a:t>
            </a:r>
            <a:r>
              <a:rPr lang="en-US" sz="3000"/>
              <a:t>failed login attempts per hour was not uncommon. It occurred 40% of the time. Under normal conditions </a:t>
            </a:r>
            <a:r>
              <a:rPr lang="en-US" sz="3000"/>
              <a:t>there</a:t>
            </a:r>
            <a:r>
              <a:rPr lang="en-US" sz="3000"/>
              <a:t> were no more than 10 failed login attempts per hour and so setting a threshold at 10 would seem to indicate potential suspicious activity.</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91" name="Google Shape;149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2" name="Google Shape;1492;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3000">
                <a:latin typeface="Arial"/>
                <a:ea typeface="Arial"/>
                <a:cs typeface="Arial"/>
                <a:sym typeface="Arial"/>
              </a:rPr>
              <a:t>Our SOC team d</a:t>
            </a:r>
            <a:r>
              <a:rPr lang="en-US" sz="3000">
                <a:latin typeface="Arial"/>
                <a:ea typeface="Arial"/>
                <a:cs typeface="Arial"/>
                <a:sym typeface="Arial"/>
              </a:rPr>
              <a:t>esigned the following alert:</a:t>
            </a:r>
            <a:endParaRPr sz="3000">
              <a:latin typeface="Arial"/>
              <a:ea typeface="Arial"/>
              <a:cs typeface="Arial"/>
              <a:sym typeface="Arial"/>
            </a:endParaRPr>
          </a:p>
          <a:p>
            <a:pPr indent="0" lvl="0" marL="0" rtl="0" algn="l">
              <a:spcBef>
                <a:spcPts val="1200"/>
              </a:spcBef>
              <a:spcAft>
                <a:spcPts val="0"/>
              </a:spcAft>
              <a:buNone/>
            </a:pPr>
            <a:r>
              <a:t/>
            </a:r>
            <a:endParaRPr sz="3000">
              <a:latin typeface="Arial"/>
              <a:ea typeface="Arial"/>
              <a:cs typeface="Arial"/>
              <a:sym typeface="Arial"/>
            </a:endParaRPr>
          </a:p>
          <a:p>
            <a:pPr indent="0" lvl="0" marL="0" rtl="0" algn="l">
              <a:spcBef>
                <a:spcPts val="1200"/>
              </a:spcBef>
              <a:spcAft>
                <a:spcPts val="1200"/>
              </a:spcAft>
              <a:buNone/>
            </a:pPr>
            <a:r>
              <a:t/>
            </a:r>
            <a:endParaRPr sz="3000">
              <a:solidFill>
                <a:schemeClr val="dk1"/>
              </a:solidFill>
              <a:latin typeface="Arial"/>
              <a:ea typeface="Arial"/>
              <a:cs typeface="Arial"/>
              <a:sym typeface="Arial"/>
            </a:endParaRPr>
          </a:p>
        </p:txBody>
      </p:sp>
      <p:graphicFrame>
        <p:nvGraphicFramePr>
          <p:cNvPr id="1493" name="Google Shape;1493;p103"/>
          <p:cNvGraphicFramePr/>
          <p:nvPr/>
        </p:nvGraphicFramePr>
        <p:xfrm>
          <a:off x="1296213" y="3863700"/>
          <a:ext cx="3000000" cy="3000000"/>
        </p:xfrm>
        <a:graphic>
          <a:graphicData uri="http://schemas.openxmlformats.org/drawingml/2006/table">
            <a:tbl>
              <a:tblPr>
                <a:noFill/>
                <a:tableStyleId>{5C6FB538-CB04-46A1-8E05-AA9A339C3F5A}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3000"/>
                        <a:t>Alert</a:t>
                      </a:r>
                      <a:r>
                        <a:rPr b="1" lang="en-US" sz="3000"/>
                        <a:t> Name</a:t>
                      </a:r>
                      <a:endParaRPr b="1" sz="3000"/>
                    </a:p>
                  </a:txBody>
                  <a:tcPr marT="91425" marB="91425" marR="91425" marL="91425"/>
                </a:tc>
                <a:tc>
                  <a:txBody>
                    <a:bodyPr/>
                    <a:lstStyle/>
                    <a:p>
                      <a:pPr indent="0" lvl="0" marL="0" rtl="0" algn="ctr">
                        <a:spcBef>
                          <a:spcPts val="0"/>
                        </a:spcBef>
                        <a:spcAft>
                          <a:spcPts val="0"/>
                        </a:spcAft>
                        <a:buNone/>
                      </a:pPr>
                      <a:r>
                        <a:rPr b="1" lang="en-US" sz="3000"/>
                        <a:t>Alert</a:t>
                      </a:r>
                      <a:r>
                        <a:rPr b="1" lang="en-US" sz="3000"/>
                        <a:t> </a:t>
                      </a:r>
                      <a:r>
                        <a:rPr b="1" lang="en-US" sz="3000"/>
                        <a:t>Description</a:t>
                      </a:r>
                      <a:endParaRPr b="1" sz="3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3000"/>
                        <a:t>Alert Baseline</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t>Alert Threshold</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3000"/>
                        <a:t>Successful Account Logins</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This</a:t>
                      </a:r>
                      <a:r>
                        <a:rPr lang="en-US" sz="3000"/>
                        <a:t> alert is triggered by an abnormal number of successful login attempts per hour to a user account</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15</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25</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94" name="Google Shape;1494;p103"/>
          <p:cNvSpPr txBox="1"/>
          <p:nvPr/>
        </p:nvSpPr>
        <p:spPr>
          <a:xfrm>
            <a:off x="3939500" y="8169775"/>
            <a:ext cx="16564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JUSTIFICATION: </a:t>
            </a:r>
            <a:r>
              <a:rPr lang="en-US" sz="3000"/>
              <a:t>15 successful login attempts per hour occurred 35% of the time. There were no more than 21 successful attempts so setting a threshold of 25 would seem to be a reasonable trigger to suspicious activity.</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500" name="Google Shape;1500;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1" name="Google Shape;1501;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1200"/>
              </a:spcAft>
              <a:buNone/>
            </a:pPr>
            <a:r>
              <a:rPr lang="en-US" sz="3000">
                <a:latin typeface="Arial"/>
                <a:ea typeface="Arial"/>
                <a:cs typeface="Arial"/>
                <a:sym typeface="Arial"/>
              </a:rPr>
              <a:t>Our SOC team d</a:t>
            </a:r>
            <a:r>
              <a:rPr lang="en-US" sz="3000">
                <a:latin typeface="Arial"/>
                <a:ea typeface="Arial"/>
                <a:cs typeface="Arial"/>
                <a:sym typeface="Arial"/>
              </a:rPr>
              <a:t>esigned the following alert:</a:t>
            </a:r>
            <a:endParaRPr sz="3000">
              <a:solidFill>
                <a:schemeClr val="dk1"/>
              </a:solidFill>
              <a:latin typeface="Arial"/>
              <a:ea typeface="Arial"/>
              <a:cs typeface="Arial"/>
              <a:sym typeface="Arial"/>
            </a:endParaRPr>
          </a:p>
        </p:txBody>
      </p:sp>
      <p:graphicFrame>
        <p:nvGraphicFramePr>
          <p:cNvPr id="1502" name="Google Shape;1502;p104"/>
          <p:cNvGraphicFramePr/>
          <p:nvPr/>
        </p:nvGraphicFramePr>
        <p:xfrm>
          <a:off x="1296213" y="3863700"/>
          <a:ext cx="3000000" cy="3000000"/>
        </p:xfrm>
        <a:graphic>
          <a:graphicData uri="http://schemas.openxmlformats.org/drawingml/2006/table">
            <a:tbl>
              <a:tblPr>
                <a:noFill/>
                <a:tableStyleId>{5C6FB538-CB04-46A1-8E05-AA9A339C3F5A}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3000"/>
                        <a:t>Alert Name</a:t>
                      </a:r>
                      <a:endParaRPr b="1" sz="3000"/>
                    </a:p>
                  </a:txBody>
                  <a:tcPr marT="91425" marB="91425" marR="91425" marL="91425"/>
                </a:tc>
                <a:tc>
                  <a:txBody>
                    <a:bodyPr/>
                    <a:lstStyle/>
                    <a:p>
                      <a:pPr indent="0" lvl="0" marL="0" rtl="0" algn="ctr">
                        <a:spcBef>
                          <a:spcPts val="0"/>
                        </a:spcBef>
                        <a:spcAft>
                          <a:spcPts val="0"/>
                        </a:spcAft>
                        <a:buNone/>
                      </a:pPr>
                      <a:r>
                        <a:rPr b="1" lang="en-US" sz="3000"/>
                        <a:t>Alert </a:t>
                      </a:r>
                      <a:r>
                        <a:rPr b="1" lang="en-US" sz="3000"/>
                        <a:t>Description</a:t>
                      </a:r>
                      <a:endParaRPr b="1" sz="3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3000"/>
                        <a:t>Alert Baseline</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t>Alert Threshold</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3000"/>
                        <a:t>Deleted User Accounts</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This alert is triggered by an abnormal number of user accounts deleted each hour</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15</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25</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03" name="Google Shape;1503;p104"/>
          <p:cNvSpPr txBox="1"/>
          <p:nvPr/>
        </p:nvSpPr>
        <p:spPr>
          <a:xfrm>
            <a:off x="3787100" y="7560175"/>
            <a:ext cx="16564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JUSTIFICATION: </a:t>
            </a:r>
            <a:r>
              <a:rPr lang="en-US" sz="3000"/>
              <a:t>15 account deletions per hour was not abnormal. It occurred approximately 30% of the time. Anytime there is more than 25 account deletions per hour might raise suspicion.</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Change in Signatures &amp; Users</a:t>
            </a:r>
            <a:endParaRPr/>
          </a:p>
        </p:txBody>
      </p:sp>
      <p:sp>
        <p:nvSpPr>
          <p:cNvPr id="1510" name="Google Shape;1510;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1" name="Google Shape;1511;p10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12" name="Google Shape;1512;p105"/>
          <p:cNvPicPr preferRelativeResize="0"/>
          <p:nvPr/>
        </p:nvPicPr>
        <p:blipFill>
          <a:blip r:embed="rId3">
            <a:alphaModFix/>
          </a:blip>
          <a:stretch>
            <a:fillRect/>
          </a:stretch>
        </p:blipFill>
        <p:spPr>
          <a:xfrm>
            <a:off x="416700" y="3058525"/>
            <a:ext cx="23544100" cy="7598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Line Charts -  Signatures / Users</a:t>
            </a:r>
            <a:endParaRPr/>
          </a:p>
        </p:txBody>
      </p:sp>
      <p:sp>
        <p:nvSpPr>
          <p:cNvPr id="1518" name="Google Shape;1518;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9" name="Google Shape;1519;p106"/>
          <p:cNvSpPr txBox="1"/>
          <p:nvPr/>
        </p:nvSpPr>
        <p:spPr>
          <a:xfrm>
            <a:off x="2052000" y="3094225"/>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520" name="Google Shape;1520;p106"/>
          <p:cNvPicPr preferRelativeResize="0"/>
          <p:nvPr/>
        </p:nvPicPr>
        <p:blipFill rotWithShape="1">
          <a:blip r:embed="rId3">
            <a:alphaModFix/>
          </a:blip>
          <a:srcRect b="15682" l="0" r="0" t="0"/>
          <a:stretch/>
        </p:blipFill>
        <p:spPr>
          <a:xfrm>
            <a:off x="1247325" y="1737975"/>
            <a:ext cx="21839451" cy="1114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07"/>
          <p:cNvSpPr txBox="1"/>
          <p:nvPr>
            <p:ph type="title"/>
          </p:nvPr>
        </p:nvSpPr>
        <p:spPr>
          <a:xfrm>
            <a:off x="-32791" y="-2286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a:t>
            </a:r>
            <a:endParaRPr/>
          </a:p>
        </p:txBody>
      </p:sp>
      <p:sp>
        <p:nvSpPr>
          <p:cNvPr id="1527" name="Google Shape;1527;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28" name="Google Shape;1528;p107"/>
          <p:cNvPicPr preferRelativeResize="0"/>
          <p:nvPr/>
        </p:nvPicPr>
        <p:blipFill>
          <a:blip r:embed="rId3">
            <a:alphaModFix/>
          </a:blip>
          <a:stretch>
            <a:fillRect/>
          </a:stretch>
        </p:blipFill>
        <p:spPr>
          <a:xfrm>
            <a:off x="986425" y="1270800"/>
            <a:ext cx="21570151" cy="12348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08"/>
          <p:cNvSpPr txBox="1"/>
          <p:nvPr>
            <p:ph type="title"/>
          </p:nvPr>
        </p:nvSpPr>
        <p:spPr>
          <a:xfrm>
            <a:off x="-32791" y="-2286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Change in Signatures with Time Range</a:t>
            </a:r>
            <a:endParaRPr/>
          </a:p>
        </p:txBody>
      </p:sp>
      <p:sp>
        <p:nvSpPr>
          <p:cNvPr id="1535" name="Google Shape;153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36" name="Google Shape;1536;p108"/>
          <p:cNvPicPr preferRelativeResize="0"/>
          <p:nvPr/>
        </p:nvPicPr>
        <p:blipFill rotWithShape="1">
          <a:blip r:embed="rId3">
            <a:alphaModFix/>
          </a:blip>
          <a:srcRect b="11155" l="840" r="-840" t="-5610"/>
          <a:stretch/>
        </p:blipFill>
        <p:spPr>
          <a:xfrm>
            <a:off x="1027025" y="562325"/>
            <a:ext cx="22323450" cy="12154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pic>
        <p:nvPicPr>
          <p:cNvPr id="1541" name="Google Shape;1541;p10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42" name="Google Shape;1542;p10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43" name="Google Shape;1543;p10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44" name="Google Shape;1544;p10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 Apache</a:t>
            </a:r>
            <a:endParaRPr/>
          </a:p>
        </p:txBody>
      </p:sp>
      <p:sp>
        <p:nvSpPr>
          <p:cNvPr id="1550" name="Google Shape;1550;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1" name="Google Shape;1551;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1200"/>
              </a:spcAft>
              <a:buNone/>
            </a:pPr>
            <a:r>
              <a:rPr lang="en-US" sz="3000">
                <a:latin typeface="Arial"/>
                <a:ea typeface="Arial"/>
                <a:cs typeface="Arial"/>
                <a:sym typeface="Arial"/>
              </a:rPr>
              <a:t>Our SOC team d</a:t>
            </a:r>
            <a:r>
              <a:rPr lang="en-US" sz="3000">
                <a:latin typeface="Arial"/>
                <a:ea typeface="Arial"/>
                <a:cs typeface="Arial"/>
                <a:sym typeface="Arial"/>
              </a:rPr>
              <a:t>esigned the following reports:</a:t>
            </a:r>
            <a:endParaRPr sz="3000">
              <a:solidFill>
                <a:schemeClr val="dk1"/>
              </a:solidFill>
              <a:latin typeface="Arial"/>
              <a:ea typeface="Arial"/>
              <a:cs typeface="Arial"/>
              <a:sym typeface="Arial"/>
            </a:endParaRPr>
          </a:p>
        </p:txBody>
      </p:sp>
      <p:graphicFrame>
        <p:nvGraphicFramePr>
          <p:cNvPr id="1552" name="Google Shape;1552;p110"/>
          <p:cNvGraphicFramePr/>
          <p:nvPr/>
        </p:nvGraphicFramePr>
        <p:xfrm>
          <a:off x="1191013" y="4030325"/>
          <a:ext cx="3000000" cy="3000000"/>
        </p:xfrm>
        <a:graphic>
          <a:graphicData uri="http://schemas.openxmlformats.org/drawingml/2006/table">
            <a:tbl>
              <a:tblPr>
                <a:noFill/>
                <a:tableStyleId>{5C6FB538-CB04-46A1-8E05-AA9A339C3F5A}</a:tableStyleId>
              </a:tblPr>
              <a:tblGrid>
                <a:gridCol w="10878550"/>
                <a:gridCol w="10878550"/>
              </a:tblGrid>
              <a:tr h="381000">
                <a:tc>
                  <a:txBody>
                    <a:bodyPr/>
                    <a:lstStyle/>
                    <a:p>
                      <a:pPr indent="0" lvl="0" marL="0" rtl="0" algn="ctr">
                        <a:spcBef>
                          <a:spcPts val="0"/>
                        </a:spcBef>
                        <a:spcAft>
                          <a:spcPts val="0"/>
                        </a:spcAft>
                        <a:buNone/>
                      </a:pPr>
                      <a:r>
                        <a:rPr b="1" lang="en-US" sz="3000"/>
                        <a:t>Report Name</a:t>
                      </a:r>
                      <a:endParaRPr b="1" sz="3000"/>
                    </a:p>
                  </a:txBody>
                  <a:tcPr marT="91425" marB="91425" marR="91425" marL="91425"/>
                </a:tc>
                <a:tc>
                  <a:txBody>
                    <a:bodyPr/>
                    <a:lstStyle/>
                    <a:p>
                      <a:pPr indent="0" lvl="0" marL="0" rtl="0" algn="ctr">
                        <a:spcBef>
                          <a:spcPts val="0"/>
                        </a:spcBef>
                        <a:spcAft>
                          <a:spcPts val="0"/>
                        </a:spcAft>
                        <a:buNone/>
                      </a:pPr>
                      <a:r>
                        <a:rPr b="1" lang="en-US" sz="3000"/>
                        <a:t>Report </a:t>
                      </a:r>
                      <a:r>
                        <a:rPr b="1" lang="en-US" sz="3000"/>
                        <a:t>Description</a:t>
                      </a:r>
                      <a:endParaRPr b="1" sz="3000"/>
                    </a:p>
                  </a:txBody>
                  <a:tcPr marT="91425" marB="91425" marR="91425" marL="91425"/>
                </a:tc>
              </a:tr>
              <a:tr h="853400">
                <a:tc>
                  <a:txBody>
                    <a:bodyPr/>
                    <a:lstStyle/>
                    <a:p>
                      <a:pPr indent="0" lvl="0" marL="0" rtl="0" algn="ctr">
                        <a:spcBef>
                          <a:spcPts val="0"/>
                        </a:spcBef>
                        <a:spcAft>
                          <a:spcPts val="0"/>
                        </a:spcAft>
                        <a:buClr>
                          <a:schemeClr val="dk1"/>
                        </a:buClr>
                        <a:buSzPts val="1100"/>
                        <a:buFont typeface="Arial"/>
                        <a:buNone/>
                      </a:pPr>
                      <a:r>
                        <a:rPr lang="en-US" sz="3000">
                          <a:solidFill>
                            <a:schemeClr val="dk1"/>
                          </a:solidFill>
                        </a:rPr>
                        <a:t>HTTP Methods</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dk1"/>
                          </a:solidFill>
                        </a:rPr>
                        <a:t>This report shows the range of request methods used to interact with the VSI server.</a:t>
                      </a:r>
                      <a:endParaRPr sz="3000"/>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Clr>
                          <a:schemeClr val="dk1"/>
                        </a:buClr>
                        <a:buSzPts val="1100"/>
                        <a:buFont typeface="Arial"/>
                        <a:buNone/>
                      </a:pPr>
                      <a:r>
                        <a:rPr lang="en-US" sz="3000">
                          <a:solidFill>
                            <a:schemeClr val="dk1"/>
                          </a:solidFill>
                        </a:rPr>
                        <a:t>Top 10 Referrer Domains</a:t>
                      </a:r>
                      <a:endParaRPr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dk1"/>
                          </a:solidFill>
                        </a:rPr>
                        <a:t>This report shows the top 10 domains used to refer to the </a:t>
                      </a:r>
                      <a:r>
                        <a:rPr lang="en-US" sz="3000" u="sng">
                          <a:solidFill>
                            <a:schemeClr val="accent5"/>
                          </a:solidFill>
                          <a:hlinkClick r:id="rId3">
                            <a:extLst>
                              <a:ext uri="{A12FA001-AC4F-418D-AE19-62706E023703}">
                                <ahyp:hlinkClr val="tx"/>
                              </a:ext>
                            </a:extLst>
                          </a:hlinkClick>
                        </a:rPr>
                        <a:t>https://vsi-corporation.azurewebsites.net/</a:t>
                      </a:r>
                      <a:r>
                        <a:rPr lang="en-US" sz="3000"/>
                        <a:t> web application.</a:t>
                      </a:r>
                      <a:endParaRPr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Clr>
                          <a:schemeClr val="dk1"/>
                        </a:buClr>
                        <a:buSzPts val="1100"/>
                        <a:buFont typeface="Arial"/>
                        <a:buNone/>
                      </a:pPr>
                      <a:r>
                        <a:rPr lang="en-US" sz="3000">
                          <a:solidFill>
                            <a:schemeClr val="dk1"/>
                          </a:solidFill>
                        </a:rPr>
                        <a:t>HTTP Response Code</a:t>
                      </a:r>
                      <a:endParaRPr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US" sz="3000">
                          <a:solidFill>
                            <a:schemeClr val="dk1"/>
                          </a:solidFill>
                        </a:rPr>
                        <a:t>This report identifies the HTTP response code from the web server that relates to a request method and whether the request method has been successfully completed or not.</a:t>
                      </a:r>
                      <a:endParaRPr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 - HTTP Method / Response Code </a:t>
            </a:r>
            <a:r>
              <a:rPr lang="en-US">
                <a:solidFill>
                  <a:schemeClr val="dk1"/>
                </a:solidFill>
              </a:rPr>
              <a:t>/ Referrer Domains</a:t>
            </a:r>
            <a:endParaRPr/>
          </a:p>
        </p:txBody>
      </p:sp>
      <p:sp>
        <p:nvSpPr>
          <p:cNvPr id="1559" name="Google Shape;1559;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0" name="Google Shape;1560;p11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61" name="Google Shape;1561;p11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62" name="Google Shape;1562;p111"/>
          <p:cNvPicPr preferRelativeResize="0"/>
          <p:nvPr/>
        </p:nvPicPr>
        <p:blipFill>
          <a:blip r:embed="rId3">
            <a:alphaModFix/>
          </a:blip>
          <a:stretch>
            <a:fillRect/>
          </a:stretch>
        </p:blipFill>
        <p:spPr>
          <a:xfrm>
            <a:off x="1113050" y="2205338"/>
            <a:ext cx="9961999" cy="4922775"/>
          </a:xfrm>
          <a:prstGeom prst="rect">
            <a:avLst/>
          </a:prstGeom>
          <a:noFill/>
          <a:ln>
            <a:noFill/>
          </a:ln>
        </p:spPr>
      </p:pic>
      <p:pic>
        <p:nvPicPr>
          <p:cNvPr id="1563" name="Google Shape;1563;p111"/>
          <p:cNvPicPr preferRelativeResize="0"/>
          <p:nvPr/>
        </p:nvPicPr>
        <p:blipFill>
          <a:blip r:embed="rId4">
            <a:alphaModFix/>
          </a:blip>
          <a:stretch>
            <a:fillRect/>
          </a:stretch>
        </p:blipFill>
        <p:spPr>
          <a:xfrm>
            <a:off x="12766425" y="1752899"/>
            <a:ext cx="8453675" cy="5921350"/>
          </a:xfrm>
          <a:prstGeom prst="rect">
            <a:avLst/>
          </a:prstGeom>
          <a:noFill/>
          <a:ln>
            <a:noFill/>
          </a:ln>
        </p:spPr>
      </p:pic>
      <p:pic>
        <p:nvPicPr>
          <p:cNvPr id="1564" name="Google Shape;1564;p111"/>
          <p:cNvPicPr preferRelativeResize="0"/>
          <p:nvPr/>
        </p:nvPicPr>
        <p:blipFill>
          <a:blip r:embed="rId5">
            <a:alphaModFix/>
          </a:blip>
          <a:stretch>
            <a:fillRect/>
          </a:stretch>
        </p:blipFill>
        <p:spPr>
          <a:xfrm>
            <a:off x="2500375" y="7991438"/>
            <a:ext cx="18192750" cy="44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1" name="Google Shape;1571;p11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72" name="Google Shape;1572;p112"/>
          <p:cNvPicPr preferRelativeResize="0"/>
          <p:nvPr/>
        </p:nvPicPr>
        <p:blipFill>
          <a:blip r:embed="rId3">
            <a:alphaModFix/>
          </a:blip>
          <a:stretch>
            <a:fillRect/>
          </a:stretch>
        </p:blipFill>
        <p:spPr>
          <a:xfrm>
            <a:off x="2908463" y="761988"/>
            <a:ext cx="17993685" cy="6229667"/>
          </a:xfrm>
          <a:prstGeom prst="rect">
            <a:avLst/>
          </a:prstGeom>
          <a:noFill/>
          <a:ln>
            <a:noFill/>
          </a:ln>
        </p:spPr>
      </p:pic>
      <p:pic>
        <p:nvPicPr>
          <p:cNvPr id="1573" name="Google Shape;1573;p112"/>
          <p:cNvPicPr preferRelativeResize="0"/>
          <p:nvPr/>
        </p:nvPicPr>
        <p:blipFill>
          <a:blip r:embed="rId4">
            <a:alphaModFix/>
          </a:blip>
          <a:stretch>
            <a:fillRect/>
          </a:stretch>
        </p:blipFill>
        <p:spPr>
          <a:xfrm>
            <a:off x="2908475" y="7438025"/>
            <a:ext cx="17993676" cy="4776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Apache</a:t>
            </a:r>
            <a:endParaRPr/>
          </a:p>
        </p:txBody>
      </p:sp>
      <p:sp>
        <p:nvSpPr>
          <p:cNvPr id="1579" name="Google Shape;1579;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0" name="Google Shape;1580;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3000">
                <a:latin typeface="Arial"/>
                <a:ea typeface="Arial"/>
                <a:cs typeface="Arial"/>
                <a:sym typeface="Arial"/>
              </a:rPr>
              <a:t>Our SOC team d</a:t>
            </a:r>
            <a:r>
              <a:rPr lang="en-US" sz="3000">
                <a:latin typeface="Arial"/>
                <a:ea typeface="Arial"/>
                <a:cs typeface="Arial"/>
                <a:sym typeface="Arial"/>
              </a:rPr>
              <a:t>esigned the following alert:</a:t>
            </a:r>
            <a:endParaRPr sz="3000">
              <a:latin typeface="Arial"/>
              <a:ea typeface="Arial"/>
              <a:cs typeface="Arial"/>
              <a:sym typeface="Arial"/>
            </a:endParaRPr>
          </a:p>
          <a:p>
            <a:pPr indent="0" lvl="0" marL="0" rtl="0" algn="l">
              <a:spcBef>
                <a:spcPts val="1200"/>
              </a:spcBef>
              <a:spcAft>
                <a:spcPts val="0"/>
              </a:spcAft>
              <a:buNone/>
            </a:pPr>
            <a:r>
              <a:t/>
            </a:r>
            <a:endParaRPr sz="3000">
              <a:latin typeface="Arial"/>
              <a:ea typeface="Arial"/>
              <a:cs typeface="Arial"/>
              <a:sym typeface="Arial"/>
            </a:endParaRPr>
          </a:p>
          <a:p>
            <a:pPr indent="0" lvl="0" marL="0" rtl="0" algn="l">
              <a:spcBef>
                <a:spcPts val="1200"/>
              </a:spcBef>
              <a:spcAft>
                <a:spcPts val="1200"/>
              </a:spcAft>
              <a:buNone/>
            </a:pPr>
            <a:r>
              <a:t/>
            </a:r>
            <a:endParaRPr sz="3000">
              <a:solidFill>
                <a:schemeClr val="dk1"/>
              </a:solidFill>
              <a:latin typeface="Arial"/>
              <a:ea typeface="Arial"/>
              <a:cs typeface="Arial"/>
              <a:sym typeface="Arial"/>
            </a:endParaRPr>
          </a:p>
        </p:txBody>
      </p:sp>
      <p:graphicFrame>
        <p:nvGraphicFramePr>
          <p:cNvPr id="1581" name="Google Shape;1581;p113"/>
          <p:cNvGraphicFramePr/>
          <p:nvPr/>
        </p:nvGraphicFramePr>
        <p:xfrm>
          <a:off x="1296213" y="3863700"/>
          <a:ext cx="3000000" cy="3000000"/>
        </p:xfrm>
        <a:graphic>
          <a:graphicData uri="http://schemas.openxmlformats.org/drawingml/2006/table">
            <a:tbl>
              <a:tblPr>
                <a:noFill/>
                <a:tableStyleId>{5C6FB538-CB04-46A1-8E05-AA9A339C3F5A}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3000"/>
                        <a:t>Alert Name</a:t>
                      </a:r>
                      <a:endParaRPr b="1" sz="3000"/>
                    </a:p>
                  </a:txBody>
                  <a:tcPr marT="91425" marB="91425" marR="91425" marL="91425"/>
                </a:tc>
                <a:tc>
                  <a:txBody>
                    <a:bodyPr/>
                    <a:lstStyle/>
                    <a:p>
                      <a:pPr indent="0" lvl="0" marL="0" rtl="0" algn="ctr">
                        <a:spcBef>
                          <a:spcPts val="0"/>
                        </a:spcBef>
                        <a:spcAft>
                          <a:spcPts val="0"/>
                        </a:spcAft>
                        <a:buNone/>
                      </a:pPr>
                      <a:r>
                        <a:rPr b="1" lang="en-US" sz="3000"/>
                        <a:t>Alert </a:t>
                      </a:r>
                      <a:r>
                        <a:rPr b="1" lang="en-US" sz="3000"/>
                        <a:t>Description</a:t>
                      </a:r>
                      <a:endParaRPr b="1" sz="3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3000"/>
                        <a:t>Alert Baseline</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t>Alert Threshold</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Clr>
                          <a:schemeClr val="dk1"/>
                        </a:buClr>
                        <a:buSzPts val="1100"/>
                        <a:buFont typeface="Arial"/>
                        <a:buNone/>
                      </a:pPr>
                      <a:r>
                        <a:rPr lang="en-US" sz="3000">
                          <a:solidFill>
                            <a:schemeClr val="dk1"/>
                          </a:solidFill>
                        </a:rPr>
                        <a:t>International Traffic</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000">
                          <a:solidFill>
                            <a:schemeClr val="dk1"/>
                          </a:solidFill>
                        </a:rPr>
                        <a:t>This alert is triggered when the hourly activity from any country besides the United States exceeds normal levels.</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8</a:t>
                      </a:r>
                      <a:endParaRPr sz="3000"/>
                    </a:p>
                    <a:p>
                      <a:pPr indent="0" lvl="0" marL="0" rtl="0" algn="ctr">
                        <a:spcBef>
                          <a:spcPts val="0"/>
                        </a:spcBef>
                        <a:spcAft>
                          <a:spcPts val="0"/>
                        </a:spcAft>
                        <a:buNone/>
                      </a:pPr>
                      <a:r>
                        <a:t/>
                      </a:r>
                      <a:endParaRPr sz="3000"/>
                    </a:p>
                    <a:p>
                      <a:pPr indent="0" lvl="0" marL="0" rtl="0" algn="ctr">
                        <a:spcBef>
                          <a:spcPts val="0"/>
                        </a:spcBef>
                        <a:spcAft>
                          <a:spcPts val="0"/>
                        </a:spcAft>
                        <a:buClr>
                          <a:schemeClr val="dk1"/>
                        </a:buClr>
                        <a:buSzPts val="1100"/>
                        <a:buFont typeface="Arial"/>
                        <a:buNone/>
                      </a:pPr>
                      <a:r>
                        <a:t/>
                      </a:r>
                      <a:endParaRPr sz="3000">
                        <a:solidFill>
                          <a:schemeClr val="dk1"/>
                        </a:solidFill>
                      </a:endParaRPr>
                    </a:p>
                    <a:p>
                      <a:pPr indent="0" lvl="0" marL="0" rtl="0" algn="ctr">
                        <a:spcBef>
                          <a:spcPts val="0"/>
                        </a:spcBef>
                        <a:spcAft>
                          <a:spcPts val="0"/>
                        </a:spcAft>
                        <a:buNone/>
                      </a:pPr>
                      <a:r>
                        <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11</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82" name="Google Shape;1582;p113"/>
          <p:cNvSpPr txBox="1"/>
          <p:nvPr/>
        </p:nvSpPr>
        <p:spPr>
          <a:xfrm>
            <a:off x="2796500" y="8626975"/>
            <a:ext cx="16564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JUSTIFICATION: </a:t>
            </a:r>
            <a:r>
              <a:rPr lang="en-US" sz="3000"/>
              <a:t>We set the baseline at 8 visits per hour for web visits from countries other than the United States. The baseline We set the threshold at 11. When the number of hourly web application visits from international sources exceeds this threshold, it triggers the alert.</a:t>
            </a:r>
            <a:endParaRPr sz="3000"/>
          </a:p>
          <a:p>
            <a:pPr indent="0" lvl="0" marL="0" rtl="0" algn="l">
              <a:spcBef>
                <a:spcPts val="0"/>
              </a:spcBef>
              <a:spcAft>
                <a:spcPts val="0"/>
              </a:spcAft>
              <a:buNone/>
            </a:pPr>
            <a:r>
              <a:t/>
            </a:r>
            <a:endParaRPr b="1" sz="3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Apache</a:t>
            </a:r>
            <a:endParaRPr/>
          </a:p>
        </p:txBody>
      </p:sp>
      <p:sp>
        <p:nvSpPr>
          <p:cNvPr id="1588" name="Google Shape;1588;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9" name="Google Shape;1589;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3000">
                <a:latin typeface="Arial"/>
                <a:ea typeface="Arial"/>
                <a:cs typeface="Arial"/>
                <a:sym typeface="Arial"/>
              </a:rPr>
              <a:t>Our SOC team designed the following alert:</a:t>
            </a:r>
            <a:endParaRPr sz="3000">
              <a:latin typeface="Arial"/>
              <a:ea typeface="Arial"/>
              <a:cs typeface="Arial"/>
              <a:sym typeface="Arial"/>
            </a:endParaRPr>
          </a:p>
          <a:p>
            <a:pPr indent="0" lvl="0" marL="0" rtl="0" algn="l">
              <a:spcBef>
                <a:spcPts val="1200"/>
              </a:spcBef>
              <a:spcAft>
                <a:spcPts val="0"/>
              </a:spcAft>
              <a:buNone/>
            </a:pPr>
            <a:r>
              <a:t/>
            </a:r>
            <a:endParaRPr sz="3000">
              <a:latin typeface="Arial"/>
              <a:ea typeface="Arial"/>
              <a:cs typeface="Arial"/>
              <a:sym typeface="Arial"/>
            </a:endParaRPr>
          </a:p>
          <a:p>
            <a:pPr indent="0" lvl="0" marL="0" rtl="0" algn="l">
              <a:spcBef>
                <a:spcPts val="1200"/>
              </a:spcBef>
              <a:spcAft>
                <a:spcPts val="1200"/>
              </a:spcAft>
              <a:buNone/>
            </a:pPr>
            <a:r>
              <a:t/>
            </a:r>
            <a:endParaRPr sz="3000">
              <a:solidFill>
                <a:schemeClr val="dk1"/>
              </a:solidFill>
              <a:latin typeface="Arial"/>
              <a:ea typeface="Arial"/>
              <a:cs typeface="Arial"/>
              <a:sym typeface="Arial"/>
            </a:endParaRPr>
          </a:p>
        </p:txBody>
      </p:sp>
      <p:graphicFrame>
        <p:nvGraphicFramePr>
          <p:cNvPr id="1590" name="Google Shape;1590;p114"/>
          <p:cNvGraphicFramePr/>
          <p:nvPr/>
        </p:nvGraphicFramePr>
        <p:xfrm>
          <a:off x="1296213" y="3863700"/>
          <a:ext cx="3000000" cy="3000000"/>
        </p:xfrm>
        <a:graphic>
          <a:graphicData uri="http://schemas.openxmlformats.org/drawingml/2006/table">
            <a:tbl>
              <a:tblPr>
                <a:noFill/>
                <a:tableStyleId>{5C6FB538-CB04-46A1-8E05-AA9A339C3F5A}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3000"/>
                        <a:t>Alert Name</a:t>
                      </a:r>
                      <a:endParaRPr b="1" sz="3000"/>
                    </a:p>
                  </a:txBody>
                  <a:tcPr marT="91425" marB="91425" marR="91425" marL="91425"/>
                </a:tc>
                <a:tc>
                  <a:txBody>
                    <a:bodyPr/>
                    <a:lstStyle/>
                    <a:p>
                      <a:pPr indent="0" lvl="0" marL="0" rtl="0" algn="ctr">
                        <a:spcBef>
                          <a:spcPts val="0"/>
                        </a:spcBef>
                        <a:spcAft>
                          <a:spcPts val="0"/>
                        </a:spcAft>
                        <a:buNone/>
                      </a:pPr>
                      <a:r>
                        <a:rPr b="1" lang="en-US" sz="3000"/>
                        <a:t>Alert </a:t>
                      </a:r>
                      <a:r>
                        <a:rPr b="1" lang="en-US" sz="3000"/>
                        <a:t>Description</a:t>
                      </a:r>
                      <a:endParaRPr b="1" sz="3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3000"/>
                        <a:t>Alert Baseline</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t>Alert Threshold</a:t>
                      </a:r>
                      <a:endParaRPr b="1" sz="3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Clr>
                          <a:schemeClr val="dk1"/>
                        </a:buClr>
                        <a:buSzPts val="1100"/>
                        <a:buFont typeface="Arial"/>
                        <a:buNone/>
                      </a:pPr>
                      <a:r>
                        <a:rPr lang="en-US" sz="3000">
                          <a:solidFill>
                            <a:schemeClr val="dk1"/>
                          </a:solidFill>
                        </a:rPr>
                        <a:t>HTTP POST Method</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457200" rtl="0" algn="ctr">
                        <a:spcBef>
                          <a:spcPts val="0"/>
                        </a:spcBef>
                        <a:spcAft>
                          <a:spcPts val="0"/>
                        </a:spcAft>
                        <a:buNone/>
                      </a:pPr>
                      <a:r>
                        <a:rPr lang="en-US" sz="3000">
                          <a:solidFill>
                            <a:schemeClr val="dk1"/>
                          </a:solidFill>
                        </a:rPr>
                        <a:t>This alert is triggered when the number of HTTP POST requests exceed a normal level.</a:t>
                      </a:r>
                      <a:endParaRPr sz="3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2</a:t>
                      </a:r>
                      <a:endParaRPr sz="3000"/>
                    </a:p>
                    <a:p>
                      <a:pPr indent="0" lvl="0" marL="0" rtl="0" algn="l">
                        <a:spcBef>
                          <a:spcPts val="0"/>
                        </a:spcBef>
                        <a:spcAft>
                          <a:spcPts val="0"/>
                        </a:spcAft>
                        <a:buNone/>
                      </a:pPr>
                      <a:r>
                        <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000"/>
                        <a:t>7</a:t>
                      </a:r>
                      <a:endParaRPr sz="3000">
                        <a:solidFill>
                          <a:schemeClr val="dk1"/>
                        </a:solidFill>
                      </a:endParaRPr>
                    </a:p>
                    <a:p>
                      <a:pPr indent="0" lvl="0" marL="0" rtl="0" algn="ctr">
                        <a:spcBef>
                          <a:spcPts val="0"/>
                        </a:spcBef>
                        <a:spcAft>
                          <a:spcPts val="0"/>
                        </a:spcAft>
                        <a:buNone/>
                      </a:pPr>
                      <a:r>
                        <a:t/>
                      </a:r>
                      <a:endParaRPr sz="3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91" name="Google Shape;1591;p114"/>
          <p:cNvSpPr txBox="1"/>
          <p:nvPr/>
        </p:nvSpPr>
        <p:spPr>
          <a:xfrm>
            <a:off x="2796500" y="8626975"/>
            <a:ext cx="16564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JUSTIFICATION: </a:t>
            </a:r>
            <a:r>
              <a:rPr lang="en-US" sz="3000"/>
              <a:t>The baseline is set at 2, indicating the typical level of HTTP POST method activity during a specified time period. The threshold is set at 7. This threshold is chosen to trigger an alert when the count of HTTP POST method activities exceeds this value.</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HTTP Method / Geographical Map with Client IP</a:t>
            </a:r>
            <a:endParaRPr/>
          </a:p>
        </p:txBody>
      </p:sp>
      <p:sp>
        <p:nvSpPr>
          <p:cNvPr id="1598" name="Google Shape;1598;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9" name="Google Shape;1599;p11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600" name="Google Shape;1600;p115"/>
          <p:cNvPicPr preferRelativeResize="0"/>
          <p:nvPr/>
        </p:nvPicPr>
        <p:blipFill>
          <a:blip r:embed="rId3">
            <a:alphaModFix/>
          </a:blip>
          <a:stretch>
            <a:fillRect/>
          </a:stretch>
        </p:blipFill>
        <p:spPr>
          <a:xfrm>
            <a:off x="2327900" y="3191675"/>
            <a:ext cx="18892202" cy="78140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Dashboard - Different URIs and Top10 Countries </a:t>
            </a:r>
            <a:endParaRPr/>
          </a:p>
        </p:txBody>
      </p:sp>
      <p:sp>
        <p:nvSpPr>
          <p:cNvPr id="1607" name="Google Shape;1607;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08" name="Google Shape;1608;p116"/>
          <p:cNvPicPr preferRelativeResize="0"/>
          <p:nvPr/>
        </p:nvPicPr>
        <p:blipFill>
          <a:blip r:embed="rId3">
            <a:alphaModFix/>
          </a:blip>
          <a:stretch>
            <a:fillRect/>
          </a:stretch>
        </p:blipFill>
        <p:spPr>
          <a:xfrm>
            <a:off x="1660663" y="2632275"/>
            <a:ext cx="21056327" cy="89289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Dashboard - User Agents with Status Top values of status </a:t>
            </a:r>
            <a:endParaRPr/>
          </a:p>
        </p:txBody>
      </p:sp>
      <p:sp>
        <p:nvSpPr>
          <p:cNvPr id="1615" name="Google Shape;1615;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16" name="Google Shape;1616;p117"/>
          <p:cNvPicPr preferRelativeResize="0"/>
          <p:nvPr/>
        </p:nvPicPr>
        <p:blipFill>
          <a:blip r:embed="rId3">
            <a:alphaModFix/>
          </a:blip>
          <a:stretch>
            <a:fillRect/>
          </a:stretch>
        </p:blipFill>
        <p:spPr>
          <a:xfrm>
            <a:off x="2312075" y="2150725"/>
            <a:ext cx="20324523" cy="6303525"/>
          </a:xfrm>
          <a:prstGeom prst="rect">
            <a:avLst/>
          </a:prstGeom>
          <a:noFill/>
          <a:ln>
            <a:noFill/>
          </a:ln>
        </p:spPr>
      </p:pic>
      <p:pic>
        <p:nvPicPr>
          <p:cNvPr id="1617" name="Google Shape;1617;p117"/>
          <p:cNvPicPr preferRelativeResize="0"/>
          <p:nvPr/>
        </p:nvPicPr>
        <p:blipFill>
          <a:blip r:embed="rId4">
            <a:alphaModFix/>
          </a:blip>
          <a:stretch>
            <a:fillRect/>
          </a:stretch>
        </p:blipFill>
        <p:spPr>
          <a:xfrm>
            <a:off x="2312075" y="8454250"/>
            <a:ext cx="20324526" cy="3499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p11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23" name="Google Shape;1623;p11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24" name="Google Shape;1624;p11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25" name="Google Shape;1625;p11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31" name="Google Shape;1631;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2" name="Google Shape;1632;p119"/>
          <p:cNvSpPr txBox="1"/>
          <p:nvPr>
            <p:ph idx="3" type="body"/>
          </p:nvPr>
        </p:nvSpPr>
        <p:spPr>
          <a:xfrm>
            <a:off x="703375" y="2067625"/>
            <a:ext cx="22942800" cy="1088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Report analysis for Event Severity:</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changes to the severity of event signatures were detected in our reports.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was a significant increase in high severity events, indicating a potential security threat.</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Under normal operating conditions 329 events (6.91%) were reported high severity. During the cyber attack 1,111 events (20.22%) were reported high severity.</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Report analysis for Failed Activities: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changes in failed activities on the Windows server were detected in our reports.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Failed activity descriptions included “logon attempts using explicit credentials”, “attempts to reset account passwords”, and “user accounts locked out”.</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This change in severity suggests that there may be ongoing attacks or suspicious activities that need further investigation. These patterns of activity are typically indicative of malicious intent and raise serious concerns about the security of the Windows Server environment.</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1000"/>
              </a:spcAft>
              <a:buClr>
                <a:schemeClr val="dk1"/>
              </a:buClr>
              <a:buSzPts val="1100"/>
              <a:buFont typeface="Arial"/>
              <a:buNone/>
            </a:pPr>
            <a:r>
              <a:t/>
            </a:r>
            <a:endParaRPr sz="30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38" name="Google Shape;1638;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9" name="Google Shape;1639;p120"/>
          <p:cNvSpPr txBox="1"/>
          <p:nvPr>
            <p:ph idx="3" type="body"/>
          </p:nvPr>
        </p:nvSpPr>
        <p:spPr>
          <a:xfrm>
            <a:off x="703375" y="2114075"/>
            <a:ext cx="22942800" cy="10048200"/>
          </a:xfrm>
          <a:prstGeom prst="rect">
            <a:avLst/>
          </a:prstGeom>
        </p:spPr>
        <p:txBody>
          <a:bodyPr anchorCtr="0" anchor="t" bIns="2437975" lIns="1219000" spcFirstLastPara="1" rIns="1219000" wrap="square" tIns="0">
            <a:noAutofit/>
          </a:bodyPr>
          <a:lstStyle/>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Alert analysis for Failed Windows Activity:</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A suspicious change in volume of failed Windows activity was detected by our alerts.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was an increase in failed login attempts to the Windows server.</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Our alerts detected 35 failed login attempts that occurred in the hour from 8am on March 25, 2020. </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 threshold we established (12 per hour) triggered our alert for this type of activity.</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Upon review, there is no need to change the determined threshold.</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Alert analysis for Successful Logins: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A suspicious increase in volume of successful logins to the Windows server was detected by our alerts.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was a sustained period of increased login attempts during a 3 hour period of time. There were 196 login attempts between 11am and 12pm suggesting the attack wasn’t over the full 3 hours.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Most of the login attempts were attributed to </a:t>
            </a:r>
            <a:r>
              <a:rPr lang="en-US" sz="3000">
                <a:solidFill>
                  <a:schemeClr val="dk1"/>
                </a:solidFill>
                <a:latin typeface="Arial"/>
                <a:ea typeface="Arial"/>
                <a:cs typeface="Arial"/>
                <a:sym typeface="Arial"/>
              </a:rPr>
              <a:t>"user_J,".</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 threshold we </a:t>
            </a:r>
            <a:r>
              <a:rPr lang="en-US" sz="3000">
                <a:solidFill>
                  <a:schemeClr val="dk1"/>
                </a:solidFill>
                <a:latin typeface="Arial"/>
                <a:ea typeface="Arial"/>
                <a:cs typeface="Arial"/>
                <a:sym typeface="Arial"/>
              </a:rPr>
              <a:t>established</a:t>
            </a:r>
            <a:r>
              <a:rPr lang="en-US" sz="3000">
                <a:solidFill>
                  <a:schemeClr val="dk1"/>
                </a:solidFill>
                <a:latin typeface="Arial"/>
                <a:ea typeface="Arial"/>
                <a:cs typeface="Arial"/>
                <a:sym typeface="Arial"/>
              </a:rPr>
              <a:t> (25 per hour) triggered our alert for this type of activity.</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1000"/>
              </a:spcAft>
              <a:buClr>
                <a:schemeClr val="dk1"/>
              </a:buClr>
              <a:buSzPts val="3000"/>
              <a:buFont typeface="Arial"/>
              <a:buChar char="-"/>
            </a:pPr>
            <a:r>
              <a:rPr lang="en-US" sz="3000">
                <a:solidFill>
                  <a:schemeClr val="dk1"/>
                </a:solidFill>
                <a:latin typeface="Arial"/>
                <a:ea typeface="Arial"/>
                <a:cs typeface="Arial"/>
                <a:sym typeface="Arial"/>
              </a:rPr>
              <a:t>Upon review, there is no need to change the determined threshold.</a:t>
            </a:r>
            <a:endParaRPr sz="30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2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45" name="Google Shape;164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6" name="Google Shape;1646;p121"/>
          <p:cNvSpPr txBox="1"/>
          <p:nvPr>
            <p:ph idx="3" type="body"/>
          </p:nvPr>
        </p:nvSpPr>
        <p:spPr>
          <a:xfrm>
            <a:off x="717350" y="2043225"/>
            <a:ext cx="22942800" cy="10048200"/>
          </a:xfrm>
          <a:prstGeom prst="rect">
            <a:avLst/>
          </a:prstGeom>
        </p:spPr>
        <p:txBody>
          <a:bodyPr anchorCtr="0" anchor="t" bIns="2437975" lIns="1219000" spcFirstLastPara="1" rIns="1219000" wrap="square" tIns="0">
            <a:noAutofit/>
          </a:bodyPr>
          <a:lstStyle/>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Alert analysis for Deleted Accounts: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Our alert did not detect any suspicious change in volume of deleted accounts.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Under normal operating conditions the highest number of deleted accounts in any hour was 22.</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 attack logs showed only a maximum of 17 deleted accounts in any hour (5am).</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The increase in failed login attempts combined with the increase in successful login attempts suggest a brute force attack that resulted in successful logins to the Windows server.</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1000"/>
              </a:spcAft>
              <a:buNone/>
            </a:pPr>
            <a:r>
              <a:rPr lang="en-US" sz="3000">
                <a:solidFill>
                  <a:schemeClr val="dk1"/>
                </a:solidFill>
                <a:latin typeface="Arial"/>
                <a:ea typeface="Arial"/>
                <a:cs typeface="Arial"/>
                <a:sym typeface="Arial"/>
              </a:rPr>
              <a:t>We would need to investigate the deleted accounts to determine if they were genuine or part of the malicious attack. Even under normal conditions 22 </a:t>
            </a:r>
            <a:r>
              <a:rPr lang="en-US" sz="3000">
                <a:solidFill>
                  <a:schemeClr val="dk1"/>
                </a:solidFill>
                <a:latin typeface="Arial"/>
                <a:ea typeface="Arial"/>
                <a:cs typeface="Arial"/>
                <a:sym typeface="Arial"/>
              </a:rPr>
              <a:t>deleted</a:t>
            </a:r>
            <a:r>
              <a:rPr lang="en-US" sz="3000">
                <a:solidFill>
                  <a:schemeClr val="dk1"/>
                </a:solidFill>
                <a:latin typeface="Arial"/>
                <a:ea typeface="Arial"/>
                <a:cs typeface="Arial"/>
                <a:sym typeface="Arial"/>
              </a:rPr>
              <a:t> accounts in one hour seems to be a lot of account deletions. It would be advisable to monitor and check the account deletions to ensure there is no malicious intent.</a:t>
            </a:r>
            <a:endParaRPr sz="30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1741738"/>
            <a:ext cx="22942800" cy="112125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Our scenario required us to play the role of a SOC analyst at a company called Virtual Space Industries (VSI). VSI designs virtual reality programs for businesses. VSI has intelligence that indicates a competitor called JobeCorp may launch cyber attacks to disrupt the business operations of VSI.</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As a SOC analyst, we are required to monitor against potential attacks on the following systems and applications: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An administrative webpage - </a:t>
            </a:r>
            <a:r>
              <a:rPr lang="en-US" sz="3000" u="sng">
                <a:solidFill>
                  <a:schemeClr val="hlink"/>
                </a:solidFill>
                <a:latin typeface="Arial"/>
                <a:ea typeface="Arial"/>
                <a:cs typeface="Arial"/>
                <a:sym typeface="Arial"/>
                <a:hlinkClick r:id="rId3"/>
              </a:rPr>
              <a:t>https://vsi-corporation.azurewebsites.net/</a:t>
            </a:r>
            <a:endParaRPr sz="3000">
              <a:solidFill>
                <a:schemeClr val="dk1"/>
              </a:solidFill>
              <a:latin typeface="Arial"/>
              <a:ea typeface="Arial"/>
              <a:cs typeface="Arial"/>
              <a:sym typeface="Arial"/>
            </a:endParaRPr>
          </a:p>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An Apache web server, which hosts the administrative webpage.</a:t>
            </a:r>
            <a:endParaRPr sz="3000">
              <a:solidFill>
                <a:schemeClr val="dk1"/>
              </a:solidFill>
              <a:latin typeface="Arial"/>
              <a:ea typeface="Arial"/>
              <a:cs typeface="Arial"/>
              <a:sym typeface="Arial"/>
            </a:endParaRPr>
          </a:p>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A Windows operating system, which runs many of VSI’s back-end operations</a:t>
            </a:r>
            <a:endParaRPr sz="3000">
              <a:solidFill>
                <a:schemeClr val="dk1"/>
              </a:solidFill>
              <a:latin typeface="Arial"/>
              <a:ea typeface="Arial"/>
              <a:cs typeface="Arial"/>
              <a:sym typeface="Arial"/>
            </a:endParaRPr>
          </a:p>
          <a:p>
            <a:pPr indent="0" lvl="0" marL="0" rtl="0" algn="l">
              <a:lnSpc>
                <a:spcPct val="115000"/>
              </a:lnSpc>
              <a:spcBef>
                <a:spcPts val="8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800"/>
              </a:spcBef>
              <a:spcAft>
                <a:spcPts val="0"/>
              </a:spcAft>
              <a:buNone/>
            </a:pPr>
            <a:r>
              <a:rPr lang="en-US" sz="3000">
                <a:solidFill>
                  <a:schemeClr val="dk1"/>
                </a:solidFill>
                <a:latin typeface="Arial"/>
                <a:ea typeface="Arial"/>
                <a:cs typeface="Arial"/>
                <a:sym typeface="Arial"/>
              </a:rPr>
              <a:t>We were required to use Splunk as a security monitoring solution.</a:t>
            </a:r>
            <a:endParaRPr sz="3000">
              <a:solidFill>
                <a:schemeClr val="dk1"/>
              </a:solidFill>
              <a:latin typeface="Arial"/>
              <a:ea typeface="Arial"/>
              <a:cs typeface="Arial"/>
              <a:sym typeface="Arial"/>
            </a:endParaRPr>
          </a:p>
          <a:p>
            <a:pPr indent="0" lvl="0" marL="0" rtl="0" algn="l">
              <a:lnSpc>
                <a:spcPct val="115000"/>
              </a:lnSpc>
              <a:spcBef>
                <a:spcPts val="8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800"/>
              </a:spcBef>
              <a:spcAft>
                <a:spcPts val="0"/>
              </a:spcAft>
              <a:buNone/>
            </a:pPr>
            <a:r>
              <a:rPr lang="en-US" sz="3000">
                <a:solidFill>
                  <a:schemeClr val="dk1"/>
                </a:solidFill>
                <a:latin typeface="Arial"/>
                <a:ea typeface="Arial"/>
                <a:cs typeface="Arial"/>
                <a:sym typeface="Arial"/>
              </a:rPr>
              <a:t>We were provided with historical log data that would enable us to build reports, alerts and dashboards that reflect typical usage patterns.</a:t>
            </a:r>
            <a:endParaRPr sz="3000">
              <a:solidFill>
                <a:schemeClr val="dk1"/>
              </a:solidFill>
              <a:latin typeface="Arial"/>
              <a:ea typeface="Arial"/>
              <a:cs typeface="Arial"/>
              <a:sym typeface="Arial"/>
            </a:endParaRPr>
          </a:p>
          <a:p>
            <a:pPr indent="0" lvl="0" marL="0" rtl="0" algn="l">
              <a:lnSpc>
                <a:spcPct val="115000"/>
              </a:lnSpc>
              <a:spcBef>
                <a:spcPts val="8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800"/>
              </a:spcBef>
              <a:spcAft>
                <a:spcPts val="0"/>
              </a:spcAft>
              <a:buNone/>
            </a:pPr>
            <a:r>
              <a:rPr lang="en-US" sz="3000">
                <a:solidFill>
                  <a:schemeClr val="dk1"/>
                </a:solidFill>
                <a:latin typeface="Arial"/>
                <a:ea typeface="Arial"/>
                <a:cs typeface="Arial"/>
                <a:sym typeface="Arial"/>
              </a:rPr>
              <a:t>We were then provided with additional historical log data from a cyber attack that we would use to measure the results from our security monitoring solution and to assess its effectiveness.</a:t>
            </a:r>
            <a:endParaRPr sz="3000">
              <a:solidFill>
                <a:schemeClr val="dk1"/>
              </a:solidFill>
              <a:latin typeface="Arial"/>
              <a:ea typeface="Arial"/>
              <a:cs typeface="Arial"/>
              <a:sym typeface="Arial"/>
            </a:endParaRPr>
          </a:p>
          <a:p>
            <a:pPr indent="0" lvl="0" marL="0" rtl="0" algn="l">
              <a:lnSpc>
                <a:spcPct val="115000"/>
              </a:lnSpc>
              <a:spcBef>
                <a:spcPts val="8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800"/>
              </a:spcBef>
              <a:spcAft>
                <a:spcPts val="0"/>
              </a:spcAft>
              <a:buNone/>
            </a:pPr>
            <a:r>
              <a:rPr lang="en-US" sz="3000">
                <a:solidFill>
                  <a:schemeClr val="dk1"/>
                </a:solidFill>
                <a:latin typeface="Arial"/>
                <a:ea typeface="Arial"/>
                <a:cs typeface="Arial"/>
                <a:sym typeface="Arial"/>
              </a:rPr>
              <a:t>Our objective was to demonstrate proficiency in defensive security practices by designing a custom monitoring environment using Splunk.</a:t>
            </a:r>
            <a:endParaRPr sz="3000">
              <a:solidFill>
                <a:schemeClr val="dk1"/>
              </a:solidFill>
              <a:latin typeface="Arial"/>
              <a:ea typeface="Arial"/>
              <a:cs typeface="Arial"/>
              <a:sym typeface="Arial"/>
            </a:endParaRPr>
          </a:p>
          <a:p>
            <a:pPr indent="0" lvl="0" marL="0" rtl="0" algn="l">
              <a:lnSpc>
                <a:spcPct val="115000"/>
              </a:lnSpc>
              <a:spcBef>
                <a:spcPts val="8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800"/>
              </a:spcBef>
              <a:spcAft>
                <a:spcPts val="1000"/>
              </a:spcAft>
              <a:buNone/>
            </a:pPr>
            <a:r>
              <a:t/>
            </a:r>
            <a:endParaRPr sz="30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2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52" name="Google Shape;1652;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3" name="Google Shape;1653;p122"/>
          <p:cNvSpPr txBox="1"/>
          <p:nvPr>
            <p:ph idx="3" type="body"/>
          </p:nvPr>
        </p:nvSpPr>
        <p:spPr>
          <a:xfrm>
            <a:off x="703375" y="2090850"/>
            <a:ext cx="22942800" cy="10863000"/>
          </a:xfrm>
          <a:prstGeom prst="rect">
            <a:avLst/>
          </a:prstGeom>
        </p:spPr>
        <p:txBody>
          <a:bodyPr anchorCtr="0" anchor="t" bIns="2437975" lIns="1219000" spcFirstLastPara="1" rIns="1219000" wrap="square" tIns="0">
            <a:noAutofit/>
          </a:bodyPr>
          <a:lstStyle/>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Dashboard analysis for time chart of Signatures: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activity with regard to Signatures was detected on our monitoring dashboard.</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Our dashboard analysis highlights specific signatures, such as "A user account was locked out" and "An attempt was made to reset an account's password," which are indicative of potential security threats.</a:t>
            </a:r>
            <a:endParaRPr sz="3000">
              <a:solidFill>
                <a:schemeClr val="dk1"/>
              </a:solidFill>
              <a:latin typeface="Arial"/>
              <a:ea typeface="Arial"/>
              <a:cs typeface="Arial"/>
              <a:sym typeface="Arial"/>
            </a:endParaRPr>
          </a:p>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Our dashboard shows that "A user account was locked out" 785 times whilst "An attempt was made to reset an account's password" 397 times</a:t>
            </a:r>
            <a:endParaRPr sz="3000">
              <a:solidFill>
                <a:schemeClr val="dk1"/>
              </a:solidFill>
              <a:latin typeface="Arial"/>
              <a:ea typeface="Arial"/>
              <a:cs typeface="Arial"/>
              <a:sym typeface="Arial"/>
            </a:endParaRPr>
          </a:p>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Our dashboard shows that "A user account was locked out" occurred between 1:40AM and 2:40AM whilst "An attempt was made to reset an account's password" occurred between 9:10AM and 11:00AM.</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Dashboard analysis for Users: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activity was detected on our monitoring dashboard by some users.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Our dashboard shows User_A was monitored to have 785 suspicious activities between 1:40AM and 2:40AM.</a:t>
            </a:r>
            <a:endParaRPr sz="3000">
              <a:solidFill>
                <a:schemeClr val="dk1"/>
              </a:solidFill>
              <a:latin typeface="Arial"/>
              <a:ea typeface="Arial"/>
              <a:cs typeface="Arial"/>
              <a:sym typeface="Arial"/>
            </a:endParaRPr>
          </a:p>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Our dashboard shows User_K was monitored to have 397 suspicious activities between 9:10AM and 11:00AM.</a:t>
            </a:r>
            <a:endParaRPr sz="30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2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59" name="Google Shape;1659;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0" name="Google Shape;1660;p123"/>
          <p:cNvSpPr txBox="1"/>
          <p:nvPr>
            <p:ph idx="3" type="body"/>
          </p:nvPr>
        </p:nvSpPr>
        <p:spPr>
          <a:xfrm>
            <a:off x="703375" y="2090850"/>
            <a:ext cx="22942800" cy="10863000"/>
          </a:xfrm>
          <a:prstGeom prst="rect">
            <a:avLst/>
          </a:prstGeom>
        </p:spPr>
        <p:txBody>
          <a:bodyPr anchorCtr="0" anchor="t" bIns="2437975" lIns="1219000" spcFirstLastPara="1" rIns="1219000" wrap="square" tIns="0">
            <a:noAutofit/>
          </a:bodyPr>
          <a:lstStyle/>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Dashboard analysis for Signatures with Bar, Graph and Pie Charts: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The same suspicious activity was detected on our Bar, Graph and Pie Charts as that on our time chart.</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Dashboard analysis for Users with Bar, Graph and Pie Charts: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The same suspicious activity was detected on our Bar, Graph and Pie Charts as that on our time chart.</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latin typeface="Arial"/>
                <a:ea typeface="Arial"/>
                <a:cs typeface="Arial"/>
                <a:sym typeface="Arial"/>
              </a:rPr>
              <a:t>The difference with the statistical charts and graphs is that they provide for easy visual cues relating to abnormal activity.</a:t>
            </a:r>
            <a:endParaRPr sz="3000">
              <a:latin typeface="Arial"/>
              <a:ea typeface="Arial"/>
              <a:cs typeface="Arial"/>
              <a:sym typeface="Arial"/>
            </a:endParaRPr>
          </a:p>
          <a:p>
            <a:pPr indent="0" lvl="0" marL="0" rtl="0" algn="l">
              <a:lnSpc>
                <a:spcPct val="115000"/>
              </a:lnSpc>
              <a:spcBef>
                <a:spcPts val="0"/>
              </a:spcBef>
              <a:spcAft>
                <a:spcPts val="0"/>
              </a:spcAft>
              <a:buNone/>
            </a:pPr>
            <a:r>
              <a:rPr lang="en-US" sz="3000">
                <a:latin typeface="Arial"/>
                <a:ea typeface="Arial"/>
                <a:cs typeface="Arial"/>
                <a:sym typeface="Arial"/>
              </a:rPr>
              <a:t>The time charts allow for detail relating to time and duration of an attack.</a:t>
            </a:r>
            <a:endParaRPr sz="3000">
              <a:latin typeface="Arial"/>
              <a:ea typeface="Arial"/>
              <a:cs typeface="Arial"/>
              <a:sym typeface="Arial"/>
            </a:endParaRPr>
          </a:p>
          <a:p>
            <a:pPr indent="0" lvl="0" marL="0" rtl="0" algn="l">
              <a:lnSpc>
                <a:spcPct val="115000"/>
              </a:lnSpc>
              <a:spcBef>
                <a:spcPts val="0"/>
              </a:spcBef>
              <a:spcAft>
                <a:spcPts val="0"/>
              </a:spcAft>
              <a:buNone/>
            </a:pPr>
            <a:r>
              <a:t/>
            </a:r>
            <a:endParaRPr sz="3000">
              <a:latin typeface="Arial"/>
              <a:ea typeface="Arial"/>
              <a:cs typeface="Arial"/>
              <a:sym typeface="Arial"/>
            </a:endParaRPr>
          </a:p>
          <a:p>
            <a:pPr indent="0" lvl="0" marL="0" rtl="0" algn="l">
              <a:lnSpc>
                <a:spcPct val="115000"/>
              </a:lnSpc>
              <a:spcBef>
                <a:spcPts val="0"/>
              </a:spcBef>
              <a:spcAft>
                <a:spcPts val="0"/>
              </a:spcAft>
              <a:buNone/>
            </a:pPr>
            <a:r>
              <a:rPr lang="en-US" sz="3000">
                <a:latin typeface="Arial"/>
                <a:ea typeface="Arial"/>
                <a:cs typeface="Arial"/>
                <a:sym typeface="Arial"/>
              </a:rPr>
              <a:t>The threat actors successfully gained access to the Windows server. </a:t>
            </a:r>
            <a:endParaRPr sz="3000">
              <a:latin typeface="Arial"/>
              <a:ea typeface="Arial"/>
              <a:cs typeface="Arial"/>
              <a:sym typeface="Arial"/>
            </a:endParaRPr>
          </a:p>
          <a:p>
            <a:pPr indent="0" lvl="0" marL="0" rtl="0" algn="l">
              <a:lnSpc>
                <a:spcPct val="115000"/>
              </a:lnSpc>
              <a:spcBef>
                <a:spcPts val="0"/>
              </a:spcBef>
              <a:spcAft>
                <a:spcPts val="0"/>
              </a:spcAft>
              <a:buNone/>
            </a:pPr>
            <a:r>
              <a:t/>
            </a:r>
            <a:endParaRPr sz="3000">
              <a:latin typeface="Arial"/>
              <a:ea typeface="Arial"/>
              <a:cs typeface="Arial"/>
              <a:sym typeface="Arial"/>
            </a:endParaRPr>
          </a:p>
          <a:p>
            <a:pPr indent="0" lvl="0" marL="0" rtl="0" algn="l">
              <a:lnSpc>
                <a:spcPct val="115000"/>
              </a:lnSpc>
              <a:spcBef>
                <a:spcPts val="0"/>
              </a:spcBef>
              <a:spcAft>
                <a:spcPts val="0"/>
              </a:spcAft>
              <a:buNone/>
            </a:pPr>
            <a:r>
              <a:rPr lang="en-US" sz="3000">
                <a:latin typeface="Arial"/>
                <a:ea typeface="Arial"/>
                <a:cs typeface="Arial"/>
                <a:sym typeface="Arial"/>
              </a:rPr>
              <a:t>It seems that User_A may have been locked out of an account on 785 occasions as the number of “user account locked out” signatures between 1:40AM and 2:40AM was identical to the suspicious activity for User_A during the same time period.</a:t>
            </a:r>
            <a:endParaRPr sz="3000">
              <a:latin typeface="Arial"/>
              <a:ea typeface="Arial"/>
              <a:cs typeface="Arial"/>
              <a:sym typeface="Arial"/>
            </a:endParaRPr>
          </a:p>
          <a:p>
            <a:pPr indent="0" lvl="0" marL="0" rtl="0" algn="l">
              <a:lnSpc>
                <a:spcPct val="115000"/>
              </a:lnSpc>
              <a:spcBef>
                <a:spcPts val="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3000">
                <a:solidFill>
                  <a:schemeClr val="dk1"/>
                </a:solidFill>
                <a:latin typeface="Arial"/>
                <a:ea typeface="Arial"/>
                <a:cs typeface="Arial"/>
                <a:sym typeface="Arial"/>
              </a:rPr>
              <a:t>It seems that User_K may have attempted to change an account’s password on 397 occasions as the number of “an attempt was made to reset an account's password” signatures between 9:10AM and 11:00AM was identical to the suspicious activity for User_K during the same time period.</a:t>
            </a:r>
            <a:endParaRPr sz="30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2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Report - HTTP methods (Attack Log)</a:t>
            </a:r>
            <a:endParaRPr/>
          </a:p>
        </p:txBody>
      </p:sp>
      <p:sp>
        <p:nvSpPr>
          <p:cNvPr id="1666" name="Google Shape;166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67" name="Google Shape;1667;p124"/>
          <p:cNvPicPr preferRelativeResize="0"/>
          <p:nvPr/>
        </p:nvPicPr>
        <p:blipFill>
          <a:blip r:embed="rId3">
            <a:alphaModFix/>
          </a:blip>
          <a:stretch>
            <a:fillRect/>
          </a:stretch>
        </p:blipFill>
        <p:spPr>
          <a:xfrm>
            <a:off x="744150" y="2400475"/>
            <a:ext cx="22902048" cy="100058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2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Repor</a:t>
            </a:r>
            <a:r>
              <a:rPr lang="en-US">
                <a:solidFill>
                  <a:schemeClr val="dk1"/>
                </a:solidFill>
              </a:rPr>
              <a:t>t - Top 10 Referrer Domains (Attack Log)</a:t>
            </a:r>
            <a:endParaRPr/>
          </a:p>
        </p:txBody>
      </p:sp>
      <p:sp>
        <p:nvSpPr>
          <p:cNvPr id="1673" name="Google Shape;1673;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74" name="Google Shape;1674;p125"/>
          <p:cNvPicPr preferRelativeResize="0"/>
          <p:nvPr/>
        </p:nvPicPr>
        <p:blipFill>
          <a:blip r:embed="rId3">
            <a:alphaModFix/>
          </a:blip>
          <a:stretch>
            <a:fillRect/>
          </a:stretch>
        </p:blipFill>
        <p:spPr>
          <a:xfrm>
            <a:off x="744150" y="2917025"/>
            <a:ext cx="22770702" cy="91678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2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 of Apache Reports</a:t>
            </a:r>
            <a:endParaRPr/>
          </a:p>
        </p:txBody>
      </p:sp>
      <p:sp>
        <p:nvSpPr>
          <p:cNvPr id="1680" name="Google Shape;1680;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1" name="Google Shape;1681;p126"/>
          <p:cNvSpPr txBox="1"/>
          <p:nvPr>
            <p:ph idx="3" type="body"/>
          </p:nvPr>
        </p:nvSpPr>
        <p:spPr>
          <a:xfrm>
            <a:off x="703375" y="2267300"/>
            <a:ext cx="22942800" cy="11233500"/>
          </a:xfrm>
          <a:prstGeom prst="rect">
            <a:avLst/>
          </a:prstGeom>
        </p:spPr>
        <p:txBody>
          <a:bodyPr anchorCtr="0" anchor="t" bIns="2437975" lIns="1219000" spcFirstLastPara="1" rIns="1219000" wrap="square" tIns="0">
            <a:noAutofit/>
          </a:bodyPr>
          <a:lstStyle/>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Report analysis for HTTP methods: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changes to the volume of HTTP methods were detected in our reports.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HTTP POST requests are used to create or update resources on a server with private data and the reports showed a </a:t>
            </a:r>
            <a:r>
              <a:rPr lang="en-US" sz="3000">
                <a:latin typeface="Arial"/>
                <a:ea typeface="Arial"/>
                <a:cs typeface="Arial"/>
                <a:sym typeface="Arial"/>
              </a:rPr>
              <a:t>significant increase in POST requests. </a:t>
            </a:r>
            <a:endParaRPr sz="3000">
              <a:latin typeface="Arial"/>
              <a:ea typeface="Arial"/>
              <a:cs typeface="Arial"/>
              <a:sym typeface="Arial"/>
            </a:endParaRPr>
          </a:p>
          <a:p>
            <a:pPr indent="-419100" lvl="0" marL="457200" rtl="0" algn="l">
              <a:lnSpc>
                <a:spcPct val="115000"/>
              </a:lnSpc>
              <a:spcBef>
                <a:spcPts val="1000"/>
              </a:spcBef>
              <a:spcAft>
                <a:spcPts val="0"/>
              </a:spcAft>
              <a:buClr>
                <a:srgbClr val="000000"/>
              </a:buClr>
              <a:buSzPts val="3000"/>
              <a:buFont typeface="Arial"/>
              <a:buChar char="-"/>
            </a:pPr>
            <a:r>
              <a:rPr lang="en-US" sz="3000">
                <a:latin typeface="Arial"/>
                <a:ea typeface="Arial"/>
                <a:cs typeface="Arial"/>
                <a:sym typeface="Arial"/>
              </a:rPr>
              <a:t>HTTP GET requests are used for retrieving data and resources from a server and the report showed a significant increase in GET requests.</a:t>
            </a:r>
            <a:endParaRPr sz="3000">
              <a:latin typeface="Arial"/>
              <a:ea typeface="Arial"/>
              <a:cs typeface="Arial"/>
              <a:sym typeface="Arial"/>
            </a:endParaRPr>
          </a:p>
          <a:p>
            <a:pPr indent="0" lvl="0" marL="457200" rtl="0" algn="l">
              <a:lnSpc>
                <a:spcPct val="115000"/>
              </a:lnSpc>
              <a:spcBef>
                <a:spcPts val="1000"/>
              </a:spcBef>
              <a:spcAft>
                <a:spcPts val="0"/>
              </a:spcAft>
              <a:buNone/>
            </a:pPr>
            <a:r>
              <a:t/>
            </a:r>
            <a:endParaRPr sz="3000">
              <a:latin typeface="Arial"/>
              <a:ea typeface="Arial"/>
              <a:cs typeface="Arial"/>
              <a:sym typeface="Arial"/>
            </a:endParaRPr>
          </a:p>
          <a:p>
            <a:pPr indent="-419100" lvl="0" marL="457200" rtl="0" algn="l">
              <a:lnSpc>
                <a:spcPct val="115000"/>
              </a:lnSpc>
              <a:spcBef>
                <a:spcPts val="1000"/>
              </a:spcBef>
              <a:spcAft>
                <a:spcPts val="0"/>
              </a:spcAft>
              <a:buSzPts val="3000"/>
              <a:buFont typeface="Arial"/>
              <a:buChar char="●"/>
            </a:pPr>
            <a:r>
              <a:rPr lang="en-US" sz="3000">
                <a:solidFill>
                  <a:schemeClr val="dk1"/>
                </a:solidFill>
                <a:latin typeface="Arial"/>
                <a:ea typeface="Arial"/>
                <a:cs typeface="Arial"/>
                <a:sym typeface="Arial"/>
              </a:rPr>
              <a:t>Report analysis for </a:t>
            </a:r>
            <a:r>
              <a:rPr lang="en-US" sz="3000">
                <a:solidFill>
                  <a:schemeClr val="dk1"/>
                </a:solidFill>
                <a:latin typeface="Arial"/>
                <a:ea typeface="Arial"/>
                <a:cs typeface="Arial"/>
                <a:sym typeface="Arial"/>
              </a:rPr>
              <a:t>Referrer Domains: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changes to the volume of referrer domains was observed in our reports.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was a significant decrease in Referrer Domain activity. We suspect a Distributed Denial of Service (DDoS) attack may have denied users access to </a:t>
            </a:r>
            <a:r>
              <a:rPr lang="en-US" sz="3000" u="sng">
                <a:solidFill>
                  <a:schemeClr val="dk1"/>
                </a:solidFill>
                <a:latin typeface="Arial"/>
                <a:ea typeface="Arial"/>
                <a:cs typeface="Arial"/>
                <a:sym typeface="Arial"/>
                <a:hlinkClick r:id="rId3">
                  <a:extLst>
                    <a:ext uri="{A12FA001-AC4F-418D-AE19-62706E023703}">
                      <ahyp:hlinkClr val="tx"/>
                    </a:ext>
                  </a:extLst>
                </a:hlinkClick>
              </a:rPr>
              <a:t>https://vsi-corporation.azurewebsites.net/</a:t>
            </a:r>
            <a:r>
              <a:rPr lang="en-US" sz="3000">
                <a:solidFill>
                  <a:schemeClr val="dk1"/>
                </a:solidFill>
                <a:latin typeface="Arial"/>
                <a:ea typeface="Arial"/>
                <a:cs typeface="Arial"/>
                <a:sym typeface="Arial"/>
              </a:rPr>
              <a:t> from other web applications. </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During the cyber attack there were 764 referred domai</a:t>
            </a:r>
            <a:r>
              <a:rPr lang="en-US" sz="3000">
                <a:latin typeface="Arial"/>
                <a:ea typeface="Arial"/>
                <a:cs typeface="Arial"/>
                <a:sym typeface="Arial"/>
              </a:rPr>
              <a:t>ns compared with typical 3,038.</a:t>
            </a:r>
            <a:endParaRPr sz="3000">
              <a:latin typeface="Arial"/>
              <a:ea typeface="Arial"/>
              <a:cs typeface="Arial"/>
              <a:sym typeface="Arial"/>
            </a:endParaRPr>
          </a:p>
          <a:p>
            <a:pPr indent="-419100" lvl="0" marL="457200" rtl="0" algn="l">
              <a:lnSpc>
                <a:spcPct val="115000"/>
              </a:lnSpc>
              <a:spcBef>
                <a:spcPts val="1000"/>
              </a:spcBef>
              <a:spcAft>
                <a:spcPts val="1000"/>
              </a:spcAft>
              <a:buClr>
                <a:schemeClr val="dk1"/>
              </a:buClr>
              <a:buSzPts val="3000"/>
              <a:buFont typeface="Arial"/>
              <a:buChar char="-"/>
            </a:pPr>
            <a:r>
              <a:rPr lang="en-US" sz="3000">
                <a:latin typeface="Arial"/>
                <a:ea typeface="Arial"/>
                <a:cs typeface="Arial"/>
                <a:sym typeface="Arial"/>
              </a:rPr>
              <a:t>We did not detect any suspicious domains themselves.</a:t>
            </a:r>
            <a:endParaRPr sz="30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2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 of Apache Reports</a:t>
            </a:r>
            <a:endParaRPr/>
          </a:p>
        </p:txBody>
      </p:sp>
      <p:sp>
        <p:nvSpPr>
          <p:cNvPr id="1687" name="Google Shape;1687;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8" name="Google Shape;1688;p127"/>
          <p:cNvSpPr txBox="1"/>
          <p:nvPr>
            <p:ph idx="3" type="body"/>
          </p:nvPr>
        </p:nvSpPr>
        <p:spPr>
          <a:xfrm>
            <a:off x="703375" y="1951475"/>
            <a:ext cx="22942800" cy="115494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Report analysis for  HTTP Response Codes: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3000">
                <a:solidFill>
                  <a:schemeClr val="dk1"/>
                </a:solidFill>
                <a:latin typeface="Arial"/>
                <a:ea typeface="Arial"/>
                <a:cs typeface="Arial"/>
                <a:sym typeface="Arial"/>
              </a:rPr>
              <a:t>Suspicious changes to volume of HTTP response codes were detected in our reports.</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was an increase in status code 404 which indicates a requested resource was not found on the server and therefore unsuccessful.</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was a decrease in status code 200 which indicates a request was successful.</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1000"/>
              </a:spcAft>
              <a:buNone/>
            </a:pPr>
            <a:r>
              <a:rPr lang="en-US" sz="3000">
                <a:solidFill>
                  <a:schemeClr val="dk1"/>
                </a:solidFill>
                <a:latin typeface="Arial"/>
                <a:ea typeface="Arial"/>
                <a:cs typeface="Arial"/>
                <a:sym typeface="Arial"/>
              </a:rPr>
              <a:t>The increase in HTTP POST requests combined with the increase in 404 response codes and the decrease in referrer domains suggests the Apache web server experienced a DDoS attack.</a:t>
            </a:r>
            <a:endParaRPr sz="30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2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Top 10 Countries Source Traffic</a:t>
            </a:r>
            <a:r>
              <a:rPr lang="en-US">
                <a:solidFill>
                  <a:schemeClr val="dk1"/>
                </a:solidFill>
              </a:rPr>
              <a:t> (Attack Log)</a:t>
            </a:r>
            <a:endParaRPr/>
          </a:p>
        </p:txBody>
      </p:sp>
      <p:sp>
        <p:nvSpPr>
          <p:cNvPr id="1695" name="Google Shape;1695;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96" name="Google Shape;1696;p128"/>
          <p:cNvPicPr preferRelativeResize="0"/>
          <p:nvPr/>
        </p:nvPicPr>
        <p:blipFill>
          <a:blip r:embed="rId3">
            <a:alphaModFix/>
          </a:blip>
          <a:stretch>
            <a:fillRect/>
          </a:stretch>
        </p:blipFill>
        <p:spPr>
          <a:xfrm>
            <a:off x="2894988" y="5223750"/>
            <a:ext cx="18230850" cy="7505700"/>
          </a:xfrm>
          <a:prstGeom prst="rect">
            <a:avLst/>
          </a:prstGeom>
          <a:noFill/>
          <a:ln>
            <a:noFill/>
          </a:ln>
        </p:spPr>
      </p:pic>
      <p:pic>
        <p:nvPicPr>
          <p:cNvPr id="1697" name="Google Shape;1697;p128"/>
          <p:cNvPicPr preferRelativeResize="0"/>
          <p:nvPr/>
        </p:nvPicPr>
        <p:blipFill>
          <a:blip r:embed="rId4">
            <a:alphaModFix/>
          </a:blip>
          <a:stretch>
            <a:fillRect/>
          </a:stretch>
        </p:blipFill>
        <p:spPr>
          <a:xfrm>
            <a:off x="2880700" y="2009775"/>
            <a:ext cx="18259425" cy="2905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04" name="Google Shape;1704;p12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705" name="Google Shape;1705;p129"/>
          <p:cNvPicPr preferRelativeResize="0"/>
          <p:nvPr/>
        </p:nvPicPr>
        <p:blipFill>
          <a:blip r:embed="rId3">
            <a:alphaModFix/>
          </a:blip>
          <a:stretch>
            <a:fillRect/>
          </a:stretch>
        </p:blipFill>
        <p:spPr>
          <a:xfrm>
            <a:off x="771075" y="2698750"/>
            <a:ext cx="22875126" cy="9048750"/>
          </a:xfrm>
          <a:prstGeom prst="rect">
            <a:avLst/>
          </a:prstGeom>
          <a:noFill/>
          <a:ln>
            <a:noFill/>
          </a:ln>
        </p:spPr>
      </p:pic>
      <p:sp>
        <p:nvSpPr>
          <p:cNvPr id="1706" name="Google Shape;1706;p12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a:t>
            </a:r>
            <a:r>
              <a:rPr lang="en-US"/>
              <a:t> - HTTP POST Method</a:t>
            </a:r>
            <a:r>
              <a:rPr lang="en-US">
                <a:solidFill>
                  <a:schemeClr val="dk1"/>
                </a:solidFill>
              </a:rPr>
              <a:t> (Attack Log)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3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a:t>
            </a:r>
            <a:r>
              <a:rPr lang="en-US"/>
              <a:t>y of </a:t>
            </a:r>
            <a:r>
              <a:rPr lang="en-US"/>
              <a:t>Apache Alerts</a:t>
            </a:r>
            <a:endParaRPr/>
          </a:p>
        </p:txBody>
      </p:sp>
      <p:sp>
        <p:nvSpPr>
          <p:cNvPr id="1712" name="Google Shape;1712;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13" name="Google Shape;1713;p130"/>
          <p:cNvSpPr txBox="1"/>
          <p:nvPr>
            <p:ph idx="3" type="body"/>
          </p:nvPr>
        </p:nvSpPr>
        <p:spPr>
          <a:xfrm>
            <a:off x="703375" y="2218100"/>
            <a:ext cx="22942800" cy="10735800"/>
          </a:xfrm>
          <a:prstGeom prst="rect">
            <a:avLst/>
          </a:prstGeom>
        </p:spPr>
        <p:txBody>
          <a:bodyPr anchorCtr="0" anchor="t" bIns="2437975" lIns="1219000" spcFirstLastPara="1" rIns="1219000" wrap="square" tIns="0">
            <a:noAutofit/>
          </a:bodyPr>
          <a:lstStyle/>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Alert analysis for International Traffic:</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web traffic from international sources generated our </a:t>
            </a:r>
            <a:r>
              <a:rPr lang="en-US" sz="3000">
                <a:solidFill>
                  <a:schemeClr val="dk1"/>
                </a:solidFill>
                <a:latin typeface="Arial"/>
                <a:ea typeface="Arial"/>
                <a:cs typeface="Arial"/>
                <a:sym typeface="Arial"/>
              </a:rPr>
              <a:t>predetermined</a:t>
            </a:r>
            <a:r>
              <a:rPr lang="en-US" sz="3000">
                <a:solidFill>
                  <a:schemeClr val="dk1"/>
                </a:solidFill>
                <a:latin typeface="Arial"/>
                <a:ea typeface="Arial"/>
                <a:cs typeface="Arial"/>
                <a:sym typeface="Arial"/>
              </a:rPr>
              <a:t> alert.</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were 432 events betwe</a:t>
            </a:r>
            <a:r>
              <a:rPr lang="en-US" sz="3000">
                <a:latin typeface="Arial"/>
                <a:ea typeface="Arial"/>
                <a:cs typeface="Arial"/>
                <a:sym typeface="Arial"/>
              </a:rPr>
              <a:t>en 7</a:t>
            </a:r>
            <a:r>
              <a:rPr lang="en-US" sz="3000">
                <a:latin typeface="Arial"/>
                <a:ea typeface="Arial"/>
                <a:cs typeface="Arial"/>
                <a:sym typeface="Arial"/>
              </a:rPr>
              <a:t>:00PM and 8:00 PM</a:t>
            </a:r>
            <a:r>
              <a:rPr lang="en-US" sz="3000">
                <a:solidFill>
                  <a:schemeClr val="dk1"/>
                </a:solidFill>
                <a:latin typeface="Arial"/>
                <a:ea typeface="Arial"/>
                <a:cs typeface="Arial"/>
                <a:sym typeface="Arial"/>
              </a:rPr>
              <a:t> </a:t>
            </a:r>
            <a:r>
              <a:rPr lang="en-US" sz="3000">
                <a:solidFill>
                  <a:schemeClr val="dk1"/>
                </a:solidFill>
                <a:latin typeface="Arial"/>
                <a:ea typeface="Arial"/>
                <a:cs typeface="Arial"/>
                <a:sym typeface="Arial"/>
              </a:rPr>
              <a:t>on March 25, 2020.</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 threshold we established (11 per hour) triggered our alert for this type of activity.</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Upon review, there is no need to change the determined threshold.</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Alert analysis for HTTP POST activity:</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HTTP POST activity generated our predetermined alert.</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Between </a:t>
            </a:r>
            <a:r>
              <a:rPr lang="en-US" sz="3000">
                <a:solidFill>
                  <a:schemeClr val="dk1"/>
                </a:solidFill>
                <a:latin typeface="Arial"/>
                <a:ea typeface="Arial"/>
                <a:cs typeface="Arial"/>
                <a:sym typeface="Arial"/>
              </a:rPr>
              <a:t>7:00PM until 8:00PM on March 25, 2020</a:t>
            </a:r>
            <a:r>
              <a:rPr lang="en-US" sz="3000">
                <a:solidFill>
                  <a:schemeClr val="dk1"/>
                </a:solidFill>
                <a:latin typeface="Arial"/>
                <a:ea typeface="Arial"/>
                <a:cs typeface="Arial"/>
                <a:sym typeface="Arial"/>
              </a:rPr>
              <a:t> there were 1296 POST requests recorded.</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 threshold we established (7 per hour) triggered our alert for this type of activity.</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Upon review, there is </a:t>
            </a:r>
            <a:r>
              <a:rPr lang="en-US" sz="3000">
                <a:solidFill>
                  <a:schemeClr val="dk1"/>
                </a:solidFill>
                <a:latin typeface="Arial"/>
                <a:ea typeface="Arial"/>
                <a:cs typeface="Arial"/>
                <a:sym typeface="Arial"/>
              </a:rPr>
              <a:t>no need to change the determined threshold.</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Our alerts suggest either a DDoS attack or an attempt to upload malicious files to the web server.</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3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International Map with Client IP</a:t>
            </a:r>
            <a:r>
              <a:rPr lang="en-US">
                <a:solidFill>
                  <a:schemeClr val="dk1"/>
                </a:solidFill>
              </a:rPr>
              <a:t> (Attack Log)</a:t>
            </a:r>
            <a:endParaRPr/>
          </a:p>
        </p:txBody>
      </p:sp>
      <p:sp>
        <p:nvSpPr>
          <p:cNvPr id="1720" name="Google Shape;1720;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721" name="Google Shape;1721;p131"/>
          <p:cNvPicPr preferRelativeResize="0"/>
          <p:nvPr/>
        </p:nvPicPr>
        <p:blipFill>
          <a:blip r:embed="rId3">
            <a:alphaModFix/>
          </a:blip>
          <a:stretch>
            <a:fillRect/>
          </a:stretch>
        </p:blipFill>
        <p:spPr>
          <a:xfrm>
            <a:off x="744150" y="2321725"/>
            <a:ext cx="22902048" cy="9990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Splunk Add-On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728" name="Google Shape;1728;p132"/>
          <p:cNvPicPr preferRelativeResize="0"/>
          <p:nvPr/>
        </p:nvPicPr>
        <p:blipFill>
          <a:blip r:embed="rId3">
            <a:alphaModFix/>
          </a:blip>
          <a:stretch>
            <a:fillRect/>
          </a:stretch>
        </p:blipFill>
        <p:spPr>
          <a:xfrm>
            <a:off x="771075" y="2498600"/>
            <a:ext cx="22875124" cy="10178725"/>
          </a:xfrm>
          <a:prstGeom prst="rect">
            <a:avLst/>
          </a:prstGeom>
          <a:noFill/>
          <a:ln>
            <a:noFill/>
          </a:ln>
        </p:spPr>
      </p:pic>
      <p:sp>
        <p:nvSpPr>
          <p:cNvPr id="1729" name="Google Shape;1729;p13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URI Traffic</a:t>
            </a:r>
            <a:r>
              <a:rPr lang="en-US">
                <a:solidFill>
                  <a:schemeClr val="dk1"/>
                </a:solidFill>
              </a:rPr>
              <a:t> (Attack Log)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736" name="Google Shape;1736;p133"/>
          <p:cNvPicPr preferRelativeResize="0"/>
          <p:nvPr/>
        </p:nvPicPr>
        <p:blipFill>
          <a:blip r:embed="rId3">
            <a:alphaModFix/>
          </a:blip>
          <a:stretch>
            <a:fillRect/>
          </a:stretch>
        </p:blipFill>
        <p:spPr>
          <a:xfrm>
            <a:off x="826863" y="2763975"/>
            <a:ext cx="22723924" cy="5952450"/>
          </a:xfrm>
          <a:prstGeom prst="rect">
            <a:avLst/>
          </a:prstGeom>
          <a:noFill/>
          <a:ln>
            <a:noFill/>
          </a:ln>
        </p:spPr>
      </p:pic>
      <p:sp>
        <p:nvSpPr>
          <p:cNvPr id="1737" name="Google Shape;1737;p13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User Agent Count</a:t>
            </a:r>
            <a:r>
              <a:rPr lang="en-US">
                <a:solidFill>
                  <a:schemeClr val="dk1"/>
                </a:solidFill>
              </a:rPr>
              <a:t> (Attack Log)</a:t>
            </a:r>
            <a:endParaRPr/>
          </a:p>
        </p:txBody>
      </p:sp>
      <p:pic>
        <p:nvPicPr>
          <p:cNvPr id="1738" name="Google Shape;1738;p133"/>
          <p:cNvPicPr preferRelativeResize="0"/>
          <p:nvPr/>
        </p:nvPicPr>
        <p:blipFill>
          <a:blip r:embed="rId4">
            <a:alphaModFix/>
          </a:blip>
          <a:stretch>
            <a:fillRect/>
          </a:stretch>
        </p:blipFill>
        <p:spPr>
          <a:xfrm>
            <a:off x="1109075" y="9187725"/>
            <a:ext cx="22441698" cy="2771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3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 of Apache Dashboard</a:t>
            </a:r>
            <a:endParaRPr/>
          </a:p>
        </p:txBody>
      </p:sp>
      <p:sp>
        <p:nvSpPr>
          <p:cNvPr id="1744" name="Google Shape;1744;p1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45" name="Google Shape;1745;p134"/>
          <p:cNvSpPr txBox="1"/>
          <p:nvPr>
            <p:ph idx="3" type="body"/>
          </p:nvPr>
        </p:nvSpPr>
        <p:spPr>
          <a:xfrm>
            <a:off x="703375" y="2014400"/>
            <a:ext cx="22942800" cy="11045400"/>
          </a:xfrm>
          <a:prstGeom prst="rect">
            <a:avLst/>
          </a:prstGeom>
        </p:spPr>
        <p:txBody>
          <a:bodyPr anchorCtr="0" anchor="t" bIns="2437975" lIns="1219000" spcFirstLastPara="1" rIns="1219000" wrap="square" tIns="0">
            <a:noAutofit/>
          </a:bodyPr>
          <a:lstStyle/>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Dashboard analysis for time chart of HTTP Methods: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HTTP request activity was detected on our monitoring dashboard.</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was an increase in GET requests and POST requests to the web server during the suspected cyber attack.</a:t>
            </a:r>
            <a:endParaRPr sz="3000">
              <a:solidFill>
                <a:schemeClr val="dk1"/>
              </a:solidFill>
              <a:latin typeface="Arial"/>
              <a:ea typeface="Arial"/>
              <a:cs typeface="Arial"/>
              <a:sym typeface="Arial"/>
            </a:endParaRPr>
          </a:p>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GET requests increased between 5:00PM and 7:00PM while POST requests increased between 7:00PM and 9:00PM.</a:t>
            </a:r>
            <a:endParaRPr sz="3000">
              <a:solidFill>
                <a:schemeClr val="dk1"/>
              </a:solidFill>
              <a:latin typeface="Arial"/>
              <a:ea typeface="Arial"/>
              <a:cs typeface="Arial"/>
              <a:sym typeface="Arial"/>
            </a:endParaRPr>
          </a:p>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were 729 GET requests and 1,296 POST requests.</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Dashboard analysis for International Cluster Map:</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international web traffic was observed on our monitoring dashboard.</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There was a significant increase in web traffic from Ukraine.</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Dashboard analysis for URI Data</a:t>
            </a:r>
            <a:endParaRPr sz="30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3000">
                <a:solidFill>
                  <a:schemeClr val="dk1"/>
                </a:solidFill>
                <a:latin typeface="Arial"/>
                <a:ea typeface="Arial"/>
                <a:cs typeface="Arial"/>
                <a:sym typeface="Arial"/>
              </a:rPr>
              <a:t>Suspicious web page traffic was observed on our monitoring dashboard.</a:t>
            </a:r>
            <a:endParaRPr sz="3000">
              <a:solidFill>
                <a:schemeClr val="dk1"/>
              </a:solidFill>
              <a:latin typeface="Arial"/>
              <a:ea typeface="Arial"/>
              <a:cs typeface="Arial"/>
              <a:sym typeface="Arial"/>
            </a:endParaRPr>
          </a:p>
          <a:p>
            <a:pPr indent="-419100" lvl="0" marL="4572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Web traffic to the page URI </a:t>
            </a:r>
            <a:r>
              <a:rPr lang="en-US" sz="3000" u="sng">
                <a:solidFill>
                  <a:schemeClr val="accent5"/>
                </a:solidFill>
                <a:latin typeface="Arial"/>
                <a:ea typeface="Arial"/>
                <a:cs typeface="Arial"/>
                <a:sym typeface="Arial"/>
                <a:hlinkClick r:id="rId3">
                  <a:extLst>
                    <a:ext uri="{A12FA001-AC4F-418D-AE19-62706E023703}">
                      <ahyp:hlinkClr val="tx"/>
                    </a:ext>
                  </a:extLst>
                </a:hlinkClick>
              </a:rPr>
              <a:t>https://vsi-corporation.azurewebsites.net/vsi_account_logon.php/</a:t>
            </a:r>
            <a:r>
              <a:rPr lang="en-US" sz="3000">
                <a:solidFill>
                  <a:schemeClr val="dk1"/>
                </a:solidFill>
                <a:latin typeface="Arial"/>
                <a:ea typeface="Arial"/>
                <a:cs typeface="Arial"/>
                <a:sym typeface="Arial"/>
              </a:rPr>
              <a:t> was extremely high with 1323 visits.</a:t>
            </a:r>
            <a:endParaRPr sz="3000">
              <a:latin typeface="Arial"/>
              <a:ea typeface="Arial"/>
              <a:cs typeface="Arial"/>
              <a:sym typeface="Arial"/>
            </a:endParaRPr>
          </a:p>
          <a:p>
            <a:pPr indent="-419100" lvl="0" marL="457200" rtl="0" algn="l">
              <a:lnSpc>
                <a:spcPct val="115000"/>
              </a:lnSpc>
              <a:spcBef>
                <a:spcPts val="0"/>
              </a:spcBef>
              <a:spcAft>
                <a:spcPts val="0"/>
              </a:spcAft>
              <a:buClr>
                <a:srgbClr val="000000"/>
              </a:buClr>
              <a:buSzPts val="3000"/>
              <a:buFont typeface="Arial"/>
              <a:buChar char="-"/>
            </a:pPr>
            <a:r>
              <a:rPr lang="en-US" sz="3000">
                <a:latin typeface="Arial"/>
                <a:ea typeface="Arial"/>
                <a:cs typeface="Arial"/>
                <a:sym typeface="Arial"/>
              </a:rPr>
              <a:t>We believe the attacker might be attempting to gain access to the database by brute forcing login attempts using credentials obtained from from the Windows server.</a:t>
            </a:r>
            <a:endParaRPr sz="3000">
              <a:latin typeface="Arial"/>
              <a:ea typeface="Arial"/>
              <a:cs typeface="Arial"/>
              <a:sym typeface="Arial"/>
            </a:endParaRPr>
          </a:p>
          <a:p>
            <a:pPr indent="0" lvl="0" marL="0" rtl="0" algn="l">
              <a:lnSpc>
                <a:spcPct val="115000"/>
              </a:lnSpc>
              <a:spcBef>
                <a:spcPts val="1000"/>
              </a:spcBef>
              <a:spcAft>
                <a:spcPts val="0"/>
              </a:spcAft>
              <a:buNone/>
            </a:pPr>
            <a:r>
              <a:t/>
            </a:r>
            <a:endParaRPr sz="3000">
              <a:latin typeface="Arial"/>
              <a:ea typeface="Arial"/>
              <a:cs typeface="Arial"/>
              <a:sym typeface="Arial"/>
            </a:endParaRPr>
          </a:p>
          <a:p>
            <a:pPr indent="0" lvl="0" marL="0" rtl="0" algn="l">
              <a:lnSpc>
                <a:spcPct val="115000"/>
              </a:lnSpc>
              <a:spcBef>
                <a:spcPts val="1000"/>
              </a:spcBef>
              <a:spcAft>
                <a:spcPts val="1000"/>
              </a:spcAft>
              <a:buNone/>
            </a:pPr>
            <a:r>
              <a:rPr lang="en-US" sz="3000">
                <a:latin typeface="Arial"/>
                <a:ea typeface="Arial"/>
                <a:cs typeface="Arial"/>
                <a:sym typeface="Arial"/>
              </a:rPr>
              <a:t>The increase in HTTP POST requests from the Ukraine in conjunction with the increase in traffic to the </a:t>
            </a:r>
            <a:r>
              <a:rPr lang="en-US" sz="3000">
                <a:solidFill>
                  <a:schemeClr val="dk1"/>
                </a:solidFill>
                <a:latin typeface="Arial"/>
                <a:ea typeface="Arial"/>
                <a:cs typeface="Arial"/>
                <a:sym typeface="Arial"/>
              </a:rPr>
              <a:t>account logon page </a:t>
            </a:r>
            <a:r>
              <a:rPr lang="en-US" sz="3000">
                <a:latin typeface="Arial"/>
                <a:ea typeface="Arial"/>
                <a:cs typeface="Arial"/>
                <a:sym typeface="Arial"/>
              </a:rPr>
              <a:t>indicates a brute force attack.</a:t>
            </a:r>
            <a:endParaRPr sz="44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pic>
        <p:nvPicPr>
          <p:cNvPr id="1750" name="Google Shape;1750;p13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751" name="Google Shape;1751;p1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52" name="Google Shape;1752;p13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753" name="Google Shape;1753;p13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3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759" name="Google Shape;1759;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60" name="Google Shape;1760;p136"/>
          <p:cNvSpPr txBox="1"/>
          <p:nvPr>
            <p:ph idx="3" type="body"/>
          </p:nvPr>
        </p:nvSpPr>
        <p:spPr>
          <a:xfrm>
            <a:off x="703375" y="2044400"/>
            <a:ext cx="22942800" cy="101178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Our SOC team determined that there was a cyber attack on each of the VSI systems and applications.</a:t>
            </a:r>
            <a:endParaRPr sz="30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To begin with there was an increase in malicious activity on the Windows server that included attempts to login using explicit credentials and reset account passwords that caused user accounts to be locked out. Given the increase in failed login attempts as well as successful login attempts, it appears threat actors conducted a brute force attack on the Windows server with some credentials enabling access to the server. Further investigation is required to determine whether there is malware on the server.</a:t>
            </a:r>
            <a:endParaRPr sz="30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Using the credentials obtained from the Windows server the threat actors attempted to exploit the Apache web server. There was a substantial increase in HTTP POST requests which suggests they may have been trying to upload malicious files to the web server. The malicious activity seems to have originated from the Ukraine.</a:t>
            </a:r>
            <a:endParaRPr sz="30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There was a brute force attack on the Apache web server with a significant amount of login attempts on the account logon page of the web application.</a:t>
            </a:r>
            <a:endParaRPr sz="30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3000">
              <a:solidFill>
                <a:schemeClr val="dk1"/>
              </a:solidFill>
              <a:latin typeface="Arial"/>
              <a:ea typeface="Arial"/>
              <a:cs typeface="Arial"/>
              <a:sym typeface="Arial"/>
            </a:endParaRPr>
          </a:p>
          <a:p>
            <a:pPr indent="0" lvl="0" marL="0" rtl="0" algn="l">
              <a:lnSpc>
                <a:spcPct val="115000"/>
              </a:lnSpc>
              <a:spcBef>
                <a:spcPts val="0"/>
              </a:spcBef>
              <a:spcAft>
                <a:spcPts val="0"/>
              </a:spcAft>
              <a:buClr>
                <a:srgbClr val="000000"/>
              </a:buClr>
              <a:buSzPts val="1100"/>
              <a:buFont typeface="Arial"/>
              <a:buNone/>
            </a:pPr>
            <a:r>
              <a:rPr lang="en-US" sz="3000">
                <a:solidFill>
                  <a:schemeClr val="dk1"/>
                </a:solidFill>
                <a:latin typeface="Arial"/>
                <a:ea typeface="Arial"/>
                <a:cs typeface="Arial"/>
                <a:sym typeface="Arial"/>
              </a:rPr>
              <a:t>It appears the threat actors tried to compromise the Windows server in the first instance with the intent of using credentials obtained to gain access to the Apache web server. The attacks commenced on the WIndows server in the morning on March 25, while the attacks on the Apache web server commenced in the evening of March 25.</a:t>
            </a:r>
            <a:endParaRPr sz="30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 </a:t>
            </a:r>
            <a:endParaRPr/>
          </a:p>
        </p:txBody>
      </p:sp>
      <p:sp>
        <p:nvSpPr>
          <p:cNvPr id="1767" name="Google Shape;1767;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68" name="Google Shape;1768;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769" name="Google Shape;1769;p137"/>
          <p:cNvSpPr txBox="1"/>
          <p:nvPr>
            <p:ph idx="3" type="body"/>
          </p:nvPr>
        </p:nvSpPr>
        <p:spPr>
          <a:xfrm>
            <a:off x="475" y="2019651"/>
            <a:ext cx="24377700" cy="110640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3000">
              <a:latin typeface="Arial"/>
              <a:ea typeface="Arial"/>
              <a:cs typeface="Arial"/>
              <a:sym typeface="Arial"/>
            </a:endParaRPr>
          </a:p>
          <a:p>
            <a:pPr indent="0" lvl="0" marL="0" rtl="0" algn="l">
              <a:lnSpc>
                <a:spcPct val="115000"/>
              </a:lnSpc>
              <a:spcBef>
                <a:spcPts val="2100"/>
              </a:spcBef>
              <a:spcAft>
                <a:spcPts val="0"/>
              </a:spcAft>
              <a:buNone/>
            </a:pPr>
            <a:r>
              <a:rPr lang="en-US" sz="3000">
                <a:solidFill>
                  <a:schemeClr val="dk1"/>
                </a:solidFill>
                <a:latin typeface="Arial"/>
                <a:ea typeface="Arial"/>
                <a:cs typeface="Arial"/>
                <a:sym typeface="Arial"/>
              </a:rPr>
              <a:t>To protect VSI systems and applications from future  attacks, our SOC team recommends taking the </a:t>
            </a:r>
            <a:r>
              <a:rPr lang="en-US" sz="3000">
                <a:solidFill>
                  <a:schemeClr val="dk1"/>
                </a:solidFill>
                <a:latin typeface="Arial"/>
                <a:ea typeface="Arial"/>
                <a:cs typeface="Arial"/>
                <a:sym typeface="Arial"/>
              </a:rPr>
              <a:t>following</a:t>
            </a:r>
            <a:r>
              <a:rPr lang="en-US" sz="3000">
                <a:solidFill>
                  <a:schemeClr val="dk1"/>
                </a:solidFill>
                <a:latin typeface="Arial"/>
                <a:ea typeface="Arial"/>
                <a:cs typeface="Arial"/>
                <a:sym typeface="Arial"/>
              </a:rPr>
              <a:t> actions:</a:t>
            </a:r>
            <a:endParaRPr sz="3000">
              <a:solidFill>
                <a:schemeClr val="dk1"/>
              </a:solidFill>
              <a:latin typeface="Arial"/>
              <a:ea typeface="Arial"/>
              <a:cs typeface="Arial"/>
              <a:sym typeface="Arial"/>
            </a:endParaRPr>
          </a:p>
          <a:p>
            <a:pPr indent="-419100" lvl="0" marL="9144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Continue to improve the monitoring parameters in our Security Information and Event Management System (SIEM)</a:t>
            </a:r>
            <a:endParaRPr sz="3000">
              <a:solidFill>
                <a:schemeClr val="dk1"/>
              </a:solidFill>
              <a:latin typeface="Arial"/>
              <a:ea typeface="Arial"/>
              <a:cs typeface="Arial"/>
              <a:sym typeface="Arial"/>
            </a:endParaRPr>
          </a:p>
          <a:p>
            <a:pPr indent="-419100" lvl="0" marL="9144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Increase password security </a:t>
            </a:r>
            <a:endParaRPr sz="3000">
              <a:solidFill>
                <a:schemeClr val="dk1"/>
              </a:solidFill>
              <a:latin typeface="Arial"/>
              <a:ea typeface="Arial"/>
              <a:cs typeface="Arial"/>
              <a:sym typeface="Arial"/>
            </a:endParaRPr>
          </a:p>
          <a:p>
            <a:pPr indent="-419100" lvl="0" marL="9144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Implement multi-factor authentication</a:t>
            </a:r>
            <a:endParaRPr sz="3000">
              <a:solidFill>
                <a:schemeClr val="dk1"/>
              </a:solidFill>
              <a:latin typeface="Arial"/>
              <a:ea typeface="Arial"/>
              <a:cs typeface="Arial"/>
              <a:sym typeface="Arial"/>
            </a:endParaRPr>
          </a:p>
          <a:p>
            <a:pPr indent="-419100" lvl="0" marL="914400" rtl="0" algn="l">
              <a:lnSpc>
                <a:spcPct val="115000"/>
              </a:lnSpc>
              <a:spcBef>
                <a:spcPts val="1000"/>
              </a:spcBef>
              <a:spcAft>
                <a:spcPts val="0"/>
              </a:spcAft>
              <a:buClr>
                <a:schemeClr val="dk1"/>
              </a:buClr>
              <a:buSzPts val="3000"/>
              <a:buFont typeface="Arial"/>
              <a:buChar char="●"/>
            </a:pPr>
            <a:r>
              <a:rPr lang="en-US" sz="3000">
                <a:solidFill>
                  <a:schemeClr val="dk1"/>
                </a:solidFill>
                <a:latin typeface="Arial"/>
                <a:ea typeface="Arial"/>
                <a:cs typeface="Arial"/>
                <a:sym typeface="Arial"/>
              </a:rPr>
              <a:t>Implement rate limiting on HTTP request methods</a:t>
            </a:r>
            <a:endParaRPr sz="3000">
              <a:solidFill>
                <a:schemeClr val="dk1"/>
              </a:solidFill>
              <a:latin typeface="Arial"/>
              <a:ea typeface="Arial"/>
              <a:cs typeface="Arial"/>
              <a:sym typeface="Arial"/>
            </a:endParaRPr>
          </a:p>
          <a:p>
            <a:pPr indent="-419100" lvl="0" marL="914400" rtl="0" algn="l">
              <a:lnSpc>
                <a:spcPct val="115000"/>
              </a:lnSpc>
              <a:spcBef>
                <a:spcPts val="1000"/>
              </a:spcBef>
              <a:spcAft>
                <a:spcPts val="1000"/>
              </a:spcAft>
              <a:buClr>
                <a:schemeClr val="dk1"/>
              </a:buClr>
              <a:buSzPts val="3000"/>
              <a:buFont typeface="Arial"/>
              <a:buChar char="●"/>
            </a:pPr>
            <a:r>
              <a:rPr lang="en-US" sz="3000">
                <a:solidFill>
                  <a:schemeClr val="dk1"/>
                </a:solidFill>
                <a:latin typeface="Arial"/>
                <a:ea typeface="Arial"/>
                <a:cs typeface="Arial"/>
                <a:sym typeface="Arial"/>
              </a:rPr>
              <a:t>Introduce a Web Application Firewall </a:t>
            </a:r>
            <a:endParaRPr sz="30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Security Essentials</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844100" y="2333050"/>
            <a:ext cx="22689300" cy="953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3000">
                <a:solidFill>
                  <a:srgbClr val="1F1F1F"/>
                </a:solidFill>
                <a:highlight>
                  <a:srgbClr val="FFFFFF"/>
                </a:highlight>
              </a:rPr>
              <a:t>Splunk Security Essentials (SSE) is a free Splunk app that helps organizations improve their security posture by providing a library of pre-built detections and data recommendations. SSE is mapped to the MITRE ATT&amp;CK framework and the Cyber Kill Chain, making it easy to identify and respond to threats.</a:t>
            </a:r>
            <a:endParaRPr sz="3000">
              <a:solidFill>
                <a:srgbClr val="1F1F1F"/>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en-US" sz="3000">
                <a:solidFill>
                  <a:srgbClr val="1F1F1F"/>
                </a:solidFill>
                <a:highlight>
                  <a:srgbClr val="FFFFFF"/>
                </a:highlight>
              </a:rPr>
              <a:t>Key features of SSE:</a:t>
            </a:r>
            <a:endParaRPr sz="3000">
              <a:solidFill>
                <a:srgbClr val="1F1F1F"/>
              </a:solidFill>
              <a:highlight>
                <a:srgbClr val="FFFFFF"/>
              </a:highlight>
            </a:endParaRPr>
          </a:p>
          <a:p>
            <a:pPr indent="-419100" lvl="0" marL="457200" rtl="0" algn="l">
              <a:lnSpc>
                <a:spcPct val="115000"/>
              </a:lnSpc>
              <a:spcBef>
                <a:spcPts val="1800"/>
              </a:spcBef>
              <a:spcAft>
                <a:spcPts val="0"/>
              </a:spcAft>
              <a:buClr>
                <a:srgbClr val="1F1F1F"/>
              </a:buClr>
              <a:buSzPts val="3000"/>
              <a:buFont typeface="Arial"/>
              <a:buChar char="●"/>
            </a:pPr>
            <a:r>
              <a:rPr lang="en-US" sz="3000">
                <a:solidFill>
                  <a:srgbClr val="1F1F1F"/>
                </a:solidFill>
                <a:highlight>
                  <a:srgbClr val="FFFFFF"/>
                </a:highlight>
              </a:rPr>
              <a:t>Security Content Library: SSE includes over 900 pre-built detections and analytic stories that can be deployed out-of-the-box to improve security monitoring and investigations.</a:t>
            </a:r>
            <a:endParaRPr sz="3000">
              <a:solidFill>
                <a:srgbClr val="1F1F1F"/>
              </a:solidFill>
              <a:highlight>
                <a:srgbClr val="FFFFFF"/>
              </a:highlight>
            </a:endParaRPr>
          </a:p>
          <a:p>
            <a:pPr indent="-419100" lvl="0" marL="457200" rtl="0" algn="l">
              <a:lnSpc>
                <a:spcPct val="115000"/>
              </a:lnSpc>
              <a:spcBef>
                <a:spcPts val="0"/>
              </a:spcBef>
              <a:spcAft>
                <a:spcPts val="0"/>
              </a:spcAft>
              <a:buClr>
                <a:srgbClr val="1F1F1F"/>
              </a:buClr>
              <a:buSzPts val="3000"/>
              <a:buFont typeface="Arial"/>
              <a:buChar char="●"/>
            </a:pPr>
            <a:r>
              <a:rPr lang="en-US" sz="3000">
                <a:solidFill>
                  <a:srgbClr val="1F1F1F"/>
                </a:solidFill>
                <a:highlight>
                  <a:srgbClr val="FFFFFF"/>
                </a:highlight>
              </a:rPr>
              <a:t>Cybersecurity Frameworks: SSE automatically maps data and security detections to MITRE ATT&amp;CK and Cyber Kill Chain, helping organizations identify gaps in their defenses and prioritize remediation efforts.</a:t>
            </a:r>
            <a:endParaRPr sz="3000">
              <a:solidFill>
                <a:srgbClr val="1F1F1F"/>
              </a:solidFill>
              <a:highlight>
                <a:srgbClr val="FFFFFF"/>
              </a:highlight>
            </a:endParaRPr>
          </a:p>
          <a:p>
            <a:pPr indent="-419100" lvl="0" marL="457200" rtl="0" algn="l">
              <a:lnSpc>
                <a:spcPct val="115000"/>
              </a:lnSpc>
              <a:spcBef>
                <a:spcPts val="0"/>
              </a:spcBef>
              <a:spcAft>
                <a:spcPts val="0"/>
              </a:spcAft>
              <a:buClr>
                <a:srgbClr val="1F1F1F"/>
              </a:buClr>
              <a:buSzPts val="3000"/>
              <a:buFont typeface="Arial"/>
              <a:buChar char="●"/>
            </a:pPr>
            <a:r>
              <a:rPr lang="en-US" sz="3000">
                <a:solidFill>
                  <a:srgbClr val="1F1F1F"/>
                </a:solidFill>
                <a:highlight>
                  <a:srgbClr val="FFFFFF"/>
                </a:highlight>
              </a:rPr>
              <a:t>Data and Content Introspection: SSE provides visibility into the data coming into your environment, helping you add context and telemetry to security events. You can also enrich your security detections with metadata and tags from the Security Content Library.</a:t>
            </a:r>
            <a:endParaRPr sz="3000">
              <a:solidFill>
                <a:srgbClr val="1F1F1F"/>
              </a:solidFill>
              <a:highlight>
                <a:srgbClr val="FFFFFF"/>
              </a:highlight>
            </a:endParaRPr>
          </a:p>
          <a:p>
            <a:pPr indent="-419100" lvl="0" marL="457200" rtl="0" algn="l">
              <a:lnSpc>
                <a:spcPct val="115000"/>
              </a:lnSpc>
              <a:spcBef>
                <a:spcPts val="0"/>
              </a:spcBef>
              <a:spcAft>
                <a:spcPts val="0"/>
              </a:spcAft>
              <a:buClr>
                <a:srgbClr val="1F1F1F"/>
              </a:buClr>
              <a:buSzPts val="3000"/>
              <a:buFont typeface="Arial"/>
              <a:buChar char="●"/>
            </a:pPr>
            <a:r>
              <a:rPr lang="en-US" sz="3000">
                <a:solidFill>
                  <a:srgbClr val="1F1F1F"/>
                </a:solidFill>
                <a:highlight>
                  <a:srgbClr val="FFFFFF"/>
                </a:highlight>
              </a:rPr>
              <a:t>Security Data Journey: SSE provides prescriptive security and data recommendations, helping you establish a data strategy and develop a security maturity roadmap.</a:t>
            </a:r>
            <a:endParaRPr sz="3000">
              <a:solidFill>
                <a:srgbClr val="1F1F1F"/>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en-US" sz="3000">
                <a:solidFill>
                  <a:srgbClr val="1F1F1F"/>
                </a:solidFill>
                <a:highlight>
                  <a:srgbClr val="FFFFFF"/>
                </a:highlight>
              </a:rPr>
              <a:t>Overall, SSE is a valuable tool for organizations of all sizes that are looking to improve their security posture. It is easy to use and deploy, and it provides a wide range of features and benefits.</a:t>
            </a:r>
            <a:endParaRPr sz="3000">
              <a:solidFill>
                <a:srgbClr val="1F1F1F"/>
              </a:solidFill>
              <a:highlight>
                <a:srgbClr val="FFFFFF"/>
              </a:highlight>
            </a:endParaRPr>
          </a:p>
          <a:p>
            <a:pPr indent="0" lvl="0" marL="0" rtl="0" algn="l">
              <a:lnSpc>
                <a:spcPct val="115000"/>
              </a:lnSpc>
              <a:spcBef>
                <a:spcPts val="1800"/>
              </a:spcBef>
              <a:spcAft>
                <a:spcPts val="0"/>
              </a:spcAft>
              <a:buNone/>
            </a:pPr>
            <a:r>
              <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9"/>
          <p:cNvSpPr txBox="1"/>
          <p:nvPr>
            <p:ph type="title"/>
          </p:nvPr>
        </p:nvSpPr>
        <p:spPr>
          <a:xfrm>
            <a:off x="-32716"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Security Essentials</a:t>
            </a:r>
            <a:endParaRPr/>
          </a:p>
        </p:txBody>
      </p:sp>
      <p:sp>
        <p:nvSpPr>
          <p:cNvPr id="1366" name="Google Shape;1366;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89"/>
          <p:cNvSpPr txBox="1"/>
          <p:nvPr/>
        </p:nvSpPr>
        <p:spPr>
          <a:xfrm>
            <a:off x="1867350" y="2333050"/>
            <a:ext cx="17634900" cy="1153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000"/>
              <a:t>VSI is a small company who may be limited in the resources it can allocate to the cyber threats it is concerned about.</a:t>
            </a:r>
            <a:endParaRPr sz="3000"/>
          </a:p>
          <a:p>
            <a:pPr indent="0" lvl="0" marL="0" rtl="0" algn="l">
              <a:lnSpc>
                <a:spcPct val="115000"/>
              </a:lnSpc>
              <a:spcBef>
                <a:spcPts val="0"/>
              </a:spcBef>
              <a:spcAft>
                <a:spcPts val="0"/>
              </a:spcAft>
              <a:buNone/>
            </a:pPr>
            <a:r>
              <a:t/>
            </a:r>
            <a:endParaRPr sz="3000"/>
          </a:p>
          <a:p>
            <a:pPr indent="0" lvl="0" marL="0" rtl="0" algn="l">
              <a:lnSpc>
                <a:spcPct val="115000"/>
              </a:lnSpc>
              <a:spcBef>
                <a:spcPts val="0"/>
              </a:spcBef>
              <a:spcAft>
                <a:spcPts val="0"/>
              </a:spcAft>
              <a:buNone/>
            </a:pPr>
            <a:r>
              <a:rPr lang="en-US" sz="3000"/>
              <a:t>Splunk Security Essentials helps to:</a:t>
            </a:r>
            <a:endParaRPr sz="3000"/>
          </a:p>
          <a:p>
            <a:pPr indent="-419100" lvl="0" marL="457200" rtl="0" algn="l">
              <a:lnSpc>
                <a:spcPct val="115000"/>
              </a:lnSpc>
              <a:spcBef>
                <a:spcPts val="0"/>
              </a:spcBef>
              <a:spcAft>
                <a:spcPts val="0"/>
              </a:spcAft>
              <a:buClr>
                <a:srgbClr val="1F1F1F"/>
              </a:buClr>
              <a:buSzPts val="3000"/>
              <a:buFont typeface="Arial"/>
              <a:buChar char="●"/>
            </a:pPr>
            <a:r>
              <a:rPr lang="en-US" sz="3000">
                <a:solidFill>
                  <a:srgbClr val="1F1F1F"/>
                </a:solidFill>
                <a:highlight>
                  <a:srgbClr val="FFFFFF"/>
                </a:highlight>
              </a:rPr>
              <a:t>improve security posture by providing them with the tools and resources they need to detect and respond to threats more effectively.</a:t>
            </a:r>
            <a:endParaRPr sz="3000">
              <a:solidFill>
                <a:srgbClr val="1F1F1F"/>
              </a:solidFill>
              <a:highlight>
                <a:srgbClr val="FFFFFF"/>
              </a:highlight>
            </a:endParaRPr>
          </a:p>
          <a:p>
            <a:pPr indent="-419100" lvl="0" marL="457200" rtl="0" algn="l">
              <a:lnSpc>
                <a:spcPct val="115000"/>
              </a:lnSpc>
              <a:spcBef>
                <a:spcPts val="1100"/>
              </a:spcBef>
              <a:spcAft>
                <a:spcPts val="0"/>
              </a:spcAft>
              <a:buClr>
                <a:srgbClr val="1F1F1F"/>
              </a:buClr>
              <a:buSzPts val="3000"/>
              <a:buFont typeface="Arial"/>
              <a:buChar char="●"/>
            </a:pPr>
            <a:r>
              <a:rPr lang="en-US" sz="3000">
                <a:solidFill>
                  <a:srgbClr val="1F1F1F"/>
                </a:solidFill>
                <a:highlight>
                  <a:srgbClr val="FFFFFF"/>
                </a:highlight>
              </a:rPr>
              <a:t>reduce risk of data breaches and other security incidents by identifying and remediating security vulnerabilities.</a:t>
            </a:r>
            <a:endParaRPr sz="3000">
              <a:solidFill>
                <a:srgbClr val="1F1F1F"/>
              </a:solidFill>
              <a:highlight>
                <a:srgbClr val="FFFFFF"/>
              </a:highlight>
            </a:endParaRPr>
          </a:p>
          <a:p>
            <a:pPr indent="-419100" lvl="0" marL="457200" rtl="0" algn="l">
              <a:lnSpc>
                <a:spcPct val="115000"/>
              </a:lnSpc>
              <a:spcBef>
                <a:spcPts val="0"/>
              </a:spcBef>
              <a:spcAft>
                <a:spcPts val="0"/>
              </a:spcAft>
              <a:buClr>
                <a:srgbClr val="1F1F1F"/>
              </a:buClr>
              <a:buSzPts val="3000"/>
              <a:buFont typeface="Arial"/>
              <a:buChar char="●"/>
            </a:pPr>
            <a:r>
              <a:rPr lang="en-US" sz="3000">
                <a:solidFill>
                  <a:srgbClr val="1F1F1F"/>
                </a:solidFill>
                <a:highlight>
                  <a:srgbClr val="FFFFFF"/>
                </a:highlight>
              </a:rPr>
              <a:t>increase efficiency of their security operations by automating tasks such as threat detection and investigation.</a:t>
            </a:r>
            <a:endParaRPr sz="3000">
              <a:solidFill>
                <a:srgbClr val="1F1F1F"/>
              </a:solidFill>
              <a:highlight>
                <a:srgbClr val="FFFFFF"/>
              </a:highlight>
            </a:endParaRPr>
          </a:p>
          <a:p>
            <a:pPr indent="-419100" lvl="0" marL="457200" rtl="0" algn="l">
              <a:lnSpc>
                <a:spcPct val="115000"/>
              </a:lnSpc>
              <a:spcBef>
                <a:spcPts val="0"/>
              </a:spcBef>
              <a:spcAft>
                <a:spcPts val="0"/>
              </a:spcAft>
              <a:buClr>
                <a:srgbClr val="1F1F1F"/>
              </a:buClr>
              <a:buSzPts val="3000"/>
              <a:buFont typeface="Arial"/>
              <a:buChar char="●"/>
            </a:pPr>
            <a:r>
              <a:rPr lang="en-US" sz="3000">
                <a:solidFill>
                  <a:srgbClr val="1F1F1F"/>
                </a:solidFill>
                <a:highlight>
                  <a:srgbClr val="FFFFFF"/>
                </a:highlight>
              </a:rPr>
              <a:t>reduce costs of their security operations by providing them with a free and easy-to-use solution for detecting and responding to threats.</a:t>
            </a:r>
            <a:endParaRPr sz="3000">
              <a:solidFill>
                <a:srgbClr val="1F1F1F"/>
              </a:solidFill>
              <a:highlight>
                <a:srgbClr val="FFFFFF"/>
              </a:highlight>
            </a:endParaRPr>
          </a:p>
          <a:p>
            <a:pPr indent="0" lvl="0" marL="457200" rtl="0" algn="l">
              <a:lnSpc>
                <a:spcPct val="115000"/>
              </a:lnSpc>
              <a:spcBef>
                <a:spcPts val="0"/>
              </a:spcBef>
              <a:spcAft>
                <a:spcPts val="0"/>
              </a:spcAft>
              <a:buNone/>
            </a:pPr>
            <a:r>
              <a:t/>
            </a:r>
            <a:endParaRPr sz="3000">
              <a:solidFill>
                <a:srgbClr val="1F1F1F"/>
              </a:solidFill>
              <a:highlight>
                <a:srgbClr val="FFFFFF"/>
              </a:highlight>
            </a:endParaRPr>
          </a:p>
          <a:p>
            <a:pPr indent="0" lvl="0" marL="0" rtl="0" algn="l">
              <a:lnSpc>
                <a:spcPct val="115000"/>
              </a:lnSpc>
              <a:spcBef>
                <a:spcPts val="0"/>
              </a:spcBef>
              <a:spcAft>
                <a:spcPts val="0"/>
              </a:spcAft>
              <a:buNone/>
            </a:pPr>
            <a:r>
              <a:rPr lang="en-US" sz="3000">
                <a:solidFill>
                  <a:srgbClr val="1F1F1F"/>
                </a:solidFill>
                <a:highlight>
                  <a:srgbClr val="FFFFFF"/>
                </a:highlight>
              </a:rPr>
              <a:t>Since VSI is aware of the potential that their network may be exploited, they are able to:</a:t>
            </a:r>
            <a:endParaRPr sz="3000">
              <a:solidFill>
                <a:srgbClr val="1F1F1F"/>
              </a:solidFill>
              <a:highlight>
                <a:srgbClr val="FFFFFF"/>
              </a:highlight>
            </a:endParaRPr>
          </a:p>
          <a:p>
            <a:pPr indent="-419100" lvl="0" marL="457200" rtl="0" algn="l">
              <a:lnSpc>
                <a:spcPct val="115000"/>
              </a:lnSpc>
              <a:spcBef>
                <a:spcPts val="1100"/>
              </a:spcBef>
              <a:spcAft>
                <a:spcPts val="0"/>
              </a:spcAft>
              <a:buClr>
                <a:srgbClr val="1F1F1F"/>
              </a:buClr>
              <a:buSzPts val="3000"/>
              <a:buChar char="●"/>
            </a:pPr>
            <a:r>
              <a:rPr lang="en-US" sz="3000">
                <a:solidFill>
                  <a:srgbClr val="1F1F1F"/>
                </a:solidFill>
                <a:highlight>
                  <a:srgbClr val="FFFFFF"/>
                </a:highlight>
              </a:rPr>
              <a:t>easily identify potential threats using the content library.</a:t>
            </a:r>
            <a:endParaRPr sz="3000">
              <a:solidFill>
                <a:srgbClr val="1F1F1F"/>
              </a:solidFill>
              <a:highlight>
                <a:srgbClr val="FFFFFF"/>
              </a:highlight>
            </a:endParaRPr>
          </a:p>
          <a:p>
            <a:pPr indent="-419100" lvl="0" marL="457200" rtl="0" algn="l">
              <a:lnSpc>
                <a:spcPct val="115000"/>
              </a:lnSpc>
              <a:spcBef>
                <a:spcPts val="1000"/>
              </a:spcBef>
              <a:spcAft>
                <a:spcPts val="0"/>
              </a:spcAft>
              <a:buClr>
                <a:srgbClr val="1F1F1F"/>
              </a:buClr>
              <a:buSzPts val="3000"/>
              <a:buChar char="●"/>
            </a:pPr>
            <a:r>
              <a:rPr lang="en-US" sz="3000">
                <a:solidFill>
                  <a:srgbClr val="1F1F1F"/>
                </a:solidFill>
                <a:highlight>
                  <a:srgbClr val="FFFFFF"/>
                </a:highlight>
              </a:rPr>
              <a:t>learn more about threat security with the additional documentation provided.</a:t>
            </a:r>
            <a:endParaRPr sz="3000">
              <a:solidFill>
                <a:srgbClr val="1F1F1F"/>
              </a:solidFill>
              <a:highlight>
                <a:srgbClr val="FFFFFF"/>
              </a:highlight>
            </a:endParaRPr>
          </a:p>
          <a:p>
            <a:pPr indent="-419100" lvl="0" marL="457200" rtl="0" algn="l">
              <a:lnSpc>
                <a:spcPct val="115000"/>
              </a:lnSpc>
              <a:spcBef>
                <a:spcPts val="1000"/>
              </a:spcBef>
              <a:spcAft>
                <a:spcPts val="0"/>
              </a:spcAft>
              <a:buClr>
                <a:srgbClr val="1F1F1F"/>
              </a:buClr>
              <a:buSzPts val="3000"/>
              <a:buChar char="●"/>
            </a:pPr>
            <a:r>
              <a:rPr lang="en-US" sz="3000">
                <a:solidFill>
                  <a:srgbClr val="1F1F1F"/>
                </a:solidFill>
                <a:highlight>
                  <a:srgbClr val="FFFFFF"/>
                </a:highlight>
              </a:rPr>
              <a:t>more easily deploy and automate </a:t>
            </a:r>
            <a:r>
              <a:rPr lang="en-US" sz="3000">
                <a:solidFill>
                  <a:srgbClr val="1F1F1F"/>
                </a:solidFill>
                <a:highlight>
                  <a:srgbClr val="FFFFFF"/>
                </a:highlight>
              </a:rPr>
              <a:t>monitoring </a:t>
            </a:r>
            <a:r>
              <a:rPr lang="en-US" sz="3000">
                <a:solidFill>
                  <a:srgbClr val="1F1F1F"/>
                </a:solidFill>
                <a:highlight>
                  <a:srgbClr val="FFFFFF"/>
                </a:highlight>
              </a:rPr>
              <a:t>solutions.</a:t>
            </a:r>
            <a:endParaRPr sz="3000">
              <a:solidFill>
                <a:srgbClr val="1F1F1F"/>
              </a:solidFill>
              <a:highlight>
                <a:srgbClr val="FFFFFF"/>
              </a:highlight>
            </a:endParaRPr>
          </a:p>
          <a:p>
            <a:pPr indent="-419100" lvl="0" marL="457200" rtl="0" algn="l">
              <a:lnSpc>
                <a:spcPct val="115000"/>
              </a:lnSpc>
              <a:spcBef>
                <a:spcPts val="1000"/>
              </a:spcBef>
              <a:spcAft>
                <a:spcPts val="0"/>
              </a:spcAft>
              <a:buClr>
                <a:srgbClr val="1F1F1F"/>
              </a:buClr>
              <a:buSzPts val="3000"/>
              <a:buChar char="●"/>
            </a:pPr>
            <a:r>
              <a:rPr lang="en-US" sz="3000">
                <a:solidFill>
                  <a:srgbClr val="1F1F1F"/>
                </a:solidFill>
                <a:highlight>
                  <a:srgbClr val="FFFFFF"/>
                </a:highlight>
              </a:rPr>
              <a:t>measure success of currently deployed solutions and determine additional solutions that could be added.</a:t>
            </a:r>
            <a:endParaRPr sz="3000">
              <a:solidFill>
                <a:srgbClr val="1F1F1F"/>
              </a:solidFill>
              <a:highlight>
                <a:srgbClr val="FFFFFF"/>
              </a:highlight>
            </a:endParaRPr>
          </a:p>
          <a:p>
            <a:pPr indent="0" lvl="0" marL="0" rtl="0" algn="l">
              <a:lnSpc>
                <a:spcPct val="115000"/>
              </a:lnSpc>
              <a:spcBef>
                <a:spcPts val="1000"/>
              </a:spcBef>
              <a:spcAft>
                <a:spcPts val="0"/>
              </a:spcAft>
              <a:buNone/>
            </a:pPr>
            <a:r>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Security Essentials</a:t>
            </a:r>
            <a:endParaRPr/>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74" name="Google Shape;1374;p90"/>
          <p:cNvPicPr preferRelativeResize="0"/>
          <p:nvPr/>
        </p:nvPicPr>
        <p:blipFill>
          <a:blip r:embed="rId3">
            <a:alphaModFix/>
          </a:blip>
          <a:stretch>
            <a:fillRect/>
          </a:stretch>
        </p:blipFill>
        <p:spPr>
          <a:xfrm>
            <a:off x="881250" y="4640700"/>
            <a:ext cx="22764952" cy="6725275"/>
          </a:xfrm>
          <a:prstGeom prst="rect">
            <a:avLst/>
          </a:prstGeom>
          <a:noFill/>
          <a:ln>
            <a:noFill/>
          </a:ln>
        </p:spPr>
      </p:pic>
      <p:sp>
        <p:nvSpPr>
          <p:cNvPr id="1375" name="Google Shape;1375;p90"/>
          <p:cNvSpPr txBox="1"/>
          <p:nvPr/>
        </p:nvSpPr>
        <p:spPr>
          <a:xfrm>
            <a:off x="790875" y="2169250"/>
            <a:ext cx="22855200" cy="17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t>To commence using the Splunk Security Essentials Add On you first select the module you wish to use.</a:t>
            </a:r>
            <a:endParaRPr sz="3000"/>
          </a:p>
          <a:p>
            <a:pPr indent="0" lvl="0" marL="0" rtl="0" algn="ctr">
              <a:spcBef>
                <a:spcPts val="0"/>
              </a:spcBef>
              <a:spcAft>
                <a:spcPts val="0"/>
              </a:spcAft>
              <a:buNone/>
            </a:pPr>
            <a:r>
              <a:rPr lang="en-US" sz="3000"/>
              <a:t>In this instance, we chose the “Find Content” module.</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Security Essentials</a:t>
            </a:r>
            <a:endParaRPr/>
          </a:p>
        </p:txBody>
      </p:sp>
      <p:sp>
        <p:nvSpPr>
          <p:cNvPr id="1381" name="Google Shape;1381;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82" name="Google Shape;1382;p91"/>
          <p:cNvPicPr preferRelativeResize="0"/>
          <p:nvPr/>
        </p:nvPicPr>
        <p:blipFill>
          <a:blip r:embed="rId3">
            <a:alphaModFix/>
          </a:blip>
          <a:stretch>
            <a:fillRect/>
          </a:stretch>
        </p:blipFill>
        <p:spPr>
          <a:xfrm>
            <a:off x="3163500" y="3886575"/>
            <a:ext cx="18144876" cy="9067424"/>
          </a:xfrm>
          <a:prstGeom prst="rect">
            <a:avLst/>
          </a:prstGeom>
          <a:noFill/>
          <a:ln>
            <a:noFill/>
          </a:ln>
        </p:spPr>
      </p:pic>
      <p:sp>
        <p:nvSpPr>
          <p:cNvPr id="1383" name="Google Shape;1383;p91"/>
          <p:cNvSpPr txBox="1"/>
          <p:nvPr/>
        </p:nvSpPr>
        <p:spPr>
          <a:xfrm>
            <a:off x="745675" y="1875500"/>
            <a:ext cx="22900500" cy="18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t>Next we choose the type of content we want to explore solutions about. </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